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9" r:id="rId9"/>
    <p:sldId id="390" r:id="rId10"/>
    <p:sldId id="340" r:id="rId11"/>
    <p:sldId id="358" r:id="rId12"/>
    <p:sldId id="387" r:id="rId13"/>
    <p:sldId id="258" r:id="rId14"/>
    <p:sldId id="341" r:id="rId15"/>
    <p:sldId id="361" r:id="rId16"/>
    <p:sldId id="364" r:id="rId17"/>
    <p:sldId id="270" r:id="rId18"/>
    <p:sldId id="271" r:id="rId19"/>
    <p:sldId id="275" r:id="rId20"/>
    <p:sldId id="343" r:id="rId21"/>
    <p:sldId id="274" r:id="rId22"/>
    <p:sldId id="366" r:id="rId23"/>
    <p:sldId id="278" r:id="rId24"/>
    <p:sldId id="367" r:id="rId25"/>
    <p:sldId id="368" r:id="rId26"/>
    <p:sldId id="286" r:id="rId27"/>
    <p:sldId id="288" r:id="rId28"/>
    <p:sldId id="287" r:id="rId29"/>
    <p:sldId id="291" r:id="rId30"/>
    <p:sldId id="293" r:id="rId31"/>
    <p:sldId id="283" r:id="rId32"/>
    <p:sldId id="369" r:id="rId33"/>
    <p:sldId id="296" r:id="rId34"/>
    <p:sldId id="377" r:id="rId35"/>
    <p:sldId id="297" r:id="rId36"/>
    <p:sldId id="378" r:id="rId37"/>
    <p:sldId id="379" r:id="rId38"/>
    <p:sldId id="298" r:id="rId39"/>
    <p:sldId id="303" r:id="rId40"/>
    <p:sldId id="370" r:id="rId41"/>
    <p:sldId id="371" r:id="rId42"/>
    <p:sldId id="307" r:id="rId43"/>
    <p:sldId id="308" r:id="rId44"/>
    <p:sldId id="309" r:id="rId45"/>
    <p:sldId id="332" r:id="rId46"/>
    <p:sldId id="317" r:id="rId47"/>
    <p:sldId id="318" r:id="rId48"/>
    <p:sldId id="372" r:id="rId49"/>
    <p:sldId id="373" r:id="rId50"/>
    <p:sldId id="37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2"/>
    <a:srgbClr val="E7F5FF"/>
    <a:srgbClr val="FF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8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3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2.wmf"/><Relationship Id="rId1" Type="http://schemas.openxmlformats.org/officeDocument/2006/relationships/image" Target="../media/image49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77.png"/><Relationship Id="rId4" Type="http://schemas.openxmlformats.org/officeDocument/2006/relationships/image" Target="../media/image33.wmf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91.png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48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5.wmf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44.wmf"/><Relationship Id="rId19" Type="http://schemas.openxmlformats.org/officeDocument/2006/relationships/image" Target="../media/image92.png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3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0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830.png"/><Relationship Id="rId7" Type="http://schemas.openxmlformats.org/officeDocument/2006/relationships/image" Target="../media/image91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Геометрическая оптика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252028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 - это раздел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физики, рассматривающий явления, связанные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распространением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электромагнитных волн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видимого, 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инфракрасного и ультрафиолетового диапазонов спектра.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6447" y="2564904"/>
            <a:ext cx="388843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Оптика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737636"/>
            <a:ext cx="435597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Классическая 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0187" y="3737636"/>
            <a:ext cx="435597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Квантовая 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008" y="4930081"/>
            <a:ext cx="3347864" cy="9959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8799" y="6052632"/>
            <a:ext cx="3851920" cy="7932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Волновая 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563888" y="3284984"/>
            <a:ext cx="288032" cy="45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347677" y="3284984"/>
            <a:ext cx="288032" cy="45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851123" y="4457716"/>
            <a:ext cx="288032" cy="45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851920" y="4441974"/>
            <a:ext cx="296416" cy="1610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Излучение оптического диапазона</a:t>
            </a:r>
          </a:p>
        </p:txBody>
      </p:sp>
      <p:pic>
        <p:nvPicPr>
          <p:cNvPr id="36870" name="Picture 6" descr="https://eco-marshal.ru/uploads/s/w/t/g/wtgzn3uo9i5a/img/full_e6adg2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6879"/>
            <a:ext cx="8990442" cy="37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3641" y="4085631"/>
            <a:ext cx="799816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39552" y="2420888"/>
            <a:ext cx="4901824" cy="1664743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40384" y="2420888"/>
            <a:ext cx="2961424" cy="162992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68344" y="515105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400нм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48" y="51699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760нм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784938"/>
            <a:ext cx="8990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Видимое излучение (свет)- это электромагнитное излучение воспринимаемое человеческим глазом.</a:t>
            </a:r>
          </a:p>
        </p:txBody>
      </p:sp>
    </p:spTree>
    <p:extLst>
      <p:ext uri="{BB962C8B-B14F-4D97-AF65-F5344CB8AC3E}">
        <p14:creationId xmlns:p14="http://schemas.microsoft.com/office/powerpoint/2010/main" val="3791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 СВЕТА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504825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12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света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волны, нм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760-620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Оранжевый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620-590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7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Желтый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590-560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Зеленый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560-500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7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Голубой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500-480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Синий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480-450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7"/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Фиолетовый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450-380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01" y="188640"/>
            <a:ext cx="43229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I.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Рене Декарт,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Исаак  Ньютон- корпускулярная теория света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Ньютон,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взявшим за основу теории света его основное свойство —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прямолинейность рас­пространения.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Свет</a:t>
            </a: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, согласно этой модели, состоит из мельчайших частиц — корпускул.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00" y="5194604"/>
            <a:ext cx="9089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И. Ньютон рассматривал прямолинейное распространение света как движе­ние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инерции.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Теория объясняла отражение света, которое рассматривалось как отра­жение упругих шаров при ударе о плоскость.</a:t>
            </a:r>
          </a:p>
        </p:txBody>
      </p:sp>
      <p:pic>
        <p:nvPicPr>
          <p:cNvPr id="2052" name="Picture 4" descr="http://fotos.miarroba.es/fo/14b0/1D4FFF5809334F84BB642E4F84B9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5" y="2526"/>
            <a:ext cx="6096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allpaperswa.com/thumbnails/detail/20130921/paintings%20men%20scientists%20gray%20hair%20isaac%20newton%20portraits_wallpaperswa.com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8" y="20565"/>
            <a:ext cx="4766315" cy="50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37"/>
            <a:ext cx="8568952" cy="529743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оптика луча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 </a:t>
            </a:r>
            <a:endParaRPr lang="ru-RU" sz="3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оптика 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не </a:t>
            </a:r>
            <a:r>
              <a:rPr lang="ru-RU" sz="33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занимается рассмотрением вопроса о природе света, а основывается лишь на эмпирических законах его распространения.</a:t>
            </a:r>
            <a:r>
              <a:rPr lang="ru-RU" sz="3300" dirty="0">
                <a:latin typeface="Georgia" pitchFamily="18" charset="0"/>
              </a:rPr>
              <a:t>  </a:t>
            </a:r>
            <a:endParaRPr lang="ru-RU" sz="33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Световой луч </a:t>
            </a: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- это воображаемая</a:t>
            </a:r>
            <a:r>
              <a:rPr lang="ru-RU" sz="3300" i="1" dirty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линия, </a:t>
            </a:r>
            <a:r>
              <a:rPr lang="ru-RU" sz="3300" i="1" dirty="0">
                <a:solidFill>
                  <a:srgbClr val="C00000"/>
                </a:solidFill>
                <a:latin typeface="Georgia" pitchFamily="18" charset="0"/>
              </a:rPr>
              <a:t>вдоль которой переносится </a:t>
            </a: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световая энергия.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Более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наглядно, можно назвать световым лучом пучок света малого поперечного размера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однородной оптической среде световые лучи представляют собой прямые линии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3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300" i="1" dirty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800" dirty="0" smtClean="0"/>
          </a:p>
        </p:txBody>
      </p:sp>
      <p:pic>
        <p:nvPicPr>
          <p:cNvPr id="40962" name="Picture 2" descr="http://www.sqmedia.ru/assets/images/installyaciya-imitiruyuschaya-luchi-svet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03757" cy="65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37"/>
            <a:ext cx="8568952" cy="529743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оптика луча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 </a:t>
            </a:r>
            <a:endParaRPr lang="ru-RU" sz="3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Геометрическая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оптика позволила объяснить явления:</a:t>
            </a:r>
          </a:p>
          <a:p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искривление лучей в земной атмосфере</a:t>
            </a:r>
          </a:p>
          <a:p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образование радуг</a:t>
            </a:r>
          </a:p>
          <a:p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миражи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Геометрическая оптика позволяет изучать и определять закономерности и правила построения изображений. 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Её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методы широко используются при расчётах и конструировании разнообразных оптических приборов.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Вместе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с тем в приближении геометрической оптики невозможно объяснить происхождение многих важных оптических эффектов, таких, например, как дифракция , интерференция и поляризация света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Ферма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середине 17в. французский ученый Пьер де Ферма выдвинул принцип, из которого вытекают все законы геометрической оптики.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Принцип Ферма: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Свет, идущий из одной точки пространства в другую, всегда распространяется по пути, требующему минимального времени.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Мы будем выводить законы геометрической оптики, используя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волновую природу света.</a:t>
            </a:r>
          </a:p>
        </p:txBody>
      </p:sp>
    </p:spTree>
    <p:extLst>
      <p:ext uri="{BB962C8B-B14F-4D97-AF65-F5344CB8AC3E}">
        <p14:creationId xmlns:p14="http://schemas.microsoft.com/office/powerpoint/2010/main" val="21145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403350" y="0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света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73595" y="765175"/>
            <a:ext cx="8569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1.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однородной среде свет распространяется прямолинейно.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2.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границе двух сред свет меняет свое направление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отражается 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преломляется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9950" y="4293096"/>
            <a:ext cx="3672408" cy="24482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79950" y="2420888"/>
            <a:ext cx="1836204" cy="18722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2" idx="2"/>
          </p:cNvCxnSpPr>
          <p:nvPr/>
        </p:nvCxnSpPr>
        <p:spPr>
          <a:xfrm>
            <a:off x="6516154" y="1961128"/>
            <a:ext cx="0" cy="47802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516154" y="2420888"/>
            <a:ext cx="1836204" cy="18722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>
            <a:off x="6516154" y="4293096"/>
            <a:ext cx="720142" cy="22322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79512" y="0"/>
            <a:ext cx="8856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прямолинейного распространения света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13657" y="5219941"/>
            <a:ext cx="612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точечный источник света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684" y="584775"/>
            <a:ext cx="864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Доказательством является образование тени и полутени.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7" y="2708276"/>
            <a:ext cx="144462" cy="1444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627" y="2018871"/>
            <a:ext cx="43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4558" y="1358605"/>
            <a:ext cx="7200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7884" y="2384954"/>
            <a:ext cx="720080" cy="73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88701" y="1789307"/>
            <a:ext cx="2885857" cy="956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3881" y="2825473"/>
            <a:ext cx="2896681" cy="8378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0"/>
            <a:endCxn id="6" idx="4"/>
          </p:cNvCxnSpPr>
          <p:nvPr/>
        </p:nvCxnSpPr>
        <p:spPr>
          <a:xfrm>
            <a:off x="1617924" y="2384954"/>
            <a:ext cx="0" cy="73781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02825" y="1986902"/>
            <a:ext cx="757372" cy="124380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617924" y="2267615"/>
            <a:ext cx="313705" cy="58512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874927" y="2596949"/>
            <a:ext cx="499631" cy="86542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139327" y="3181243"/>
            <a:ext cx="235231" cy="38194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496241" y="1789307"/>
            <a:ext cx="878317" cy="1615285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726040" y="2066137"/>
            <a:ext cx="746731" cy="114171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7" name="TextBox 35866"/>
          <p:cNvSpPr txBox="1"/>
          <p:nvPr/>
        </p:nvSpPr>
        <p:spPr>
          <a:xfrm>
            <a:off x="2102825" y="2524061"/>
            <a:ext cx="103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Тень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14651" y="1412355"/>
            <a:ext cx="7200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76056" y="2329782"/>
            <a:ext cx="848156" cy="8481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732240" y="2384954"/>
            <a:ext cx="720080" cy="73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84350" y="1745007"/>
                <a:ext cx="656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350" y="1745007"/>
                <a:ext cx="65662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136766" y="3108836"/>
                <a:ext cx="656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66" y="3108836"/>
                <a:ext cx="65662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5465080" y="2329782"/>
            <a:ext cx="467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490520" y="3146747"/>
            <a:ext cx="467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5494721" y="2329782"/>
            <a:ext cx="3355934" cy="55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481852" y="2345377"/>
            <a:ext cx="3332799" cy="17495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5500134" y="3123364"/>
            <a:ext cx="3336755" cy="691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488460" y="1391394"/>
            <a:ext cx="3312283" cy="1778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788024" y="5225828"/>
                <a:ext cx="424847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Georgia" pitchFamily="18" charset="0"/>
                  </a:rPr>
                  <a:t> - </a:t>
                </a:r>
                <a:r>
                  <a:rPr lang="ru-RU" sz="2400" dirty="0" smtClean="0">
                    <a:solidFill>
                      <a:schemeClr val="accent1">
                        <a:lumMod val="50000"/>
                      </a:schemeClr>
                    </a:solidFill>
                    <a:latin typeface="Georgia" pitchFamily="18" charset="0"/>
                  </a:rPr>
                  <a:t>протяженный источник света, размер его соизмерим с препятствием</a:t>
                </a:r>
                <a:endParaRPr lang="ru-RU" sz="2400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25828"/>
                <a:ext cx="424847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52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 flipV="1">
            <a:off x="7078954" y="2357368"/>
            <a:ext cx="517382" cy="73966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7452319" y="2345377"/>
            <a:ext cx="725288" cy="1001105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825685" y="2384954"/>
            <a:ext cx="885357" cy="116635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8208404" y="2782642"/>
            <a:ext cx="642251" cy="93630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8526078" y="3372217"/>
            <a:ext cx="373366" cy="57085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075368" y="2345377"/>
            <a:ext cx="0" cy="73781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078954" y="2329782"/>
            <a:ext cx="517382" cy="77905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461673" y="2149617"/>
            <a:ext cx="566710" cy="97315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825685" y="1965142"/>
            <a:ext cx="703844" cy="11436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67" idx="1"/>
          </p:cNvCxnSpPr>
          <p:nvPr/>
        </p:nvCxnSpPr>
        <p:spPr>
          <a:xfrm>
            <a:off x="8231082" y="1725539"/>
            <a:ext cx="583569" cy="10549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8571430" y="1556792"/>
            <a:ext cx="279225" cy="46207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617357" y="2488119"/>
            <a:ext cx="103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Тень 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6866992" y="2066137"/>
            <a:ext cx="1268616" cy="21836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6866992" y="3225747"/>
            <a:ext cx="1480578" cy="10240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23496" y="4123540"/>
            <a:ext cx="264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Полутень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  <p:bldP spid="2" grpId="0"/>
      <p:bldP spid="3" grpId="0" animBg="1"/>
      <p:bldP spid="4" grpId="0"/>
      <p:bldP spid="5" grpId="0" animBg="1"/>
      <p:bldP spid="6" grpId="0" animBg="1"/>
      <p:bldP spid="35867" grpId="0"/>
      <p:bldP spid="67" grpId="0" animBg="1"/>
      <p:bldP spid="33" grpId="0" animBg="1"/>
      <p:bldP spid="69" grpId="0" animBg="1"/>
      <p:bldP spid="70" grpId="0"/>
      <p:bldP spid="71" grpId="0"/>
      <p:bldP spid="34" grpId="0" animBg="1"/>
      <p:bldP spid="73" grpId="0" animBg="1"/>
      <p:bldP spid="42" grpId="0"/>
      <p:bldP spid="118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419625"/>
              </p:ext>
            </p:extLst>
          </p:nvPr>
        </p:nvGraphicFramePr>
        <p:xfrm>
          <a:off x="6232761" y="5517232"/>
          <a:ext cx="1584400" cy="76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1" name="Формула" r:id="rId3" imgW="419040" imgH="203040" progId="Equation.3">
                  <p:embed/>
                </p:oleObj>
              </mc:Choice>
              <mc:Fallback>
                <p:oleObj name="Формула" r:id="rId3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761" y="5517232"/>
                        <a:ext cx="1584400" cy="76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44835" y="-24825"/>
            <a:ext cx="4152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света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539" y="1628055"/>
            <a:ext cx="5349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 отражения света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Снеллиус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1736 г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):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падающий на поверхность, луч, отраженный от поверхности и перпендикуляр, восстановленный к точке падения луча лежат в одной плоскости;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-Угол падения равен углу отражения.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42" descr="Willebrord Snelli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2" y="1663958"/>
            <a:ext cx="3487431" cy="50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831" y="465162"/>
            <a:ext cx="876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Отражение – это явление, при котором световой луч, подойдя к границе раздела двух сред, меняет свое направление и возвращается в первую среду.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64088" y="2132856"/>
            <a:ext cx="1332781" cy="194421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64088" y="4097840"/>
            <a:ext cx="3240360" cy="89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696869" y="2132856"/>
            <a:ext cx="1331515" cy="190520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88138" y="1916832"/>
            <a:ext cx="0" cy="26293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6228817" y="2867171"/>
            <a:ext cx="936104" cy="90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6438537">
            <a:off x="6199629" y="2905201"/>
            <a:ext cx="936104" cy="90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75636" y="2909970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4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636" y="2909970"/>
                <a:ext cx="64807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7035" y="2954607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4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35" y="2954607"/>
                <a:ext cx="648072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8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 animBg="1"/>
      <p:bldP spid="16" grpId="0" animBg="1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2808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Согласно гипотезе Максвелла однажды начавшийся в неко­торой точке процесс изменения электромагнитного поля будет далее непрерывно захватывать все новые и новые области окру­жающего пространства. </a:t>
            </a:r>
            <a:endParaRPr lang="ru-RU" sz="31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Распространяющееся </a:t>
            </a:r>
            <a:r>
              <a:rPr lang="ru-RU" sz="3600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 пространстве периодически изменяющееся электромагнитное поле и представляет собой </a:t>
            </a: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электромагнитную волну.</a:t>
            </a:r>
          </a:p>
        </p:txBody>
      </p:sp>
      <p:pic>
        <p:nvPicPr>
          <p:cNvPr id="5122" name="Picture 2" descr="http://www.off-road-diskont.ru/images/img-LUMxw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3501008"/>
            <a:ext cx="86409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iVBORw0KGgoAAAANSUhEUgAAAw8AAAJzCAYAAABJSy/YAAAgAElEQVR4XuydB5gkVdX+T0/OeXY252WRZdklSJa0kkVQFPgAPzGBggFMqCAggmL45DMgH6B/UEFEkqSVjCiwOeecd2Z2J8cOM93/c25P9VT3dE93z1RVV3W/l6efYWeq7731uzXT9da557yuADdCAwEQAAEQAAEQAAEQAAEQAIE4BFwQD7hGQAAEQAAEQAAEQAAEQAAEEiEA8ZAIJRwDAiAAAiAAAiAAAiAAAiBAEA+4CEAABEAABEAABEAABEAABBIiAPGQECYcBAIgAAIgAAIgAAIgAAIgAPGAawAEQAAEQAAEQAAEQAAEQCAhAhAPCWHCQSAAAiAAAiAAAiAAAiAAAhAPuAZAAARAAARAAARAAARAAAQSIgDxkBAmHAQCIAACIAACIAACIAACIADxgGsABEAABEAABEAABEAABEAgIQIQDwlhwkEgAAIgAAIgAAIgAAIgAAIQD7gGQAAEQAAEQAAEQAAEQAAEEiIA8ZAQJhwEAiAAAiAAAiAAAiAAAiAA8ZCh10BbTz/96OWD9I0FdTS1Oi9DKeC0QQAEQAAEQAAEQAAEkiEA8ZAMrTQ6dnezl+b/eCO19/bTXZeMp2+cM4YqirLT6AxxKiAAAiAAAiAAAiAAAkYTgHgwmqiD+pPow/++1cgRiHolHO76GIuIBWMcdAaYKgiAAAiAAAiAAAiAgJUEIB6spG3CWCIA1uzvGVXPEoW466WDJF9lC9Oj102ls44oHVWfeDMIgAAIgAAIgAAIgED6EYB4cPianvU/W+ndrZ2Gn8Wq2z9E8ycVGd4vOgQBEAABEAABEAABEHAuAYgH566dmrlEC3Y3e0Z9Fv/75iF6YU0blRfy9iXOgbgZ25dGzRQdgAAIgAAIgAAIgEC6EYB4SLcVTfJ8RHx87rHd9C+OXlw6r4Ie4y1LSJxOEiIOBwEQAAEQAAEQAIEMIQDxkCELHe00H/ugmW55ep+KNvzvFZPosvkVGUwDpw4CIAACIAACIAACIBCPAMRDPEJp/PO72eehjUu13nHxeEQb0nidcWogAAIgAAIgAAIgYBQBiAejSKIfEAABEAABEAABEAABEEhzAhAPabLAv3n7EH3jqX3Dno1sT5ozvpC+e34dXXJMBWW50uTkcRogAAIgAAIgAAIgAAKWEIB4sASz+YMkIh70sxAzuF9cPpFys6EgzF8djAACIAACIAACIAAC6UEA4iE91pGSFQ/ZHHZ4+vrp9IljkSSdJpcATgMEQAAEQAAEQAAETCcA8WA6YmsG0IuHL59RSw9eMzlsYH+AaN2BXrr2j7to/cFe9bP/Prma/vjZKZSD/UvWLBJGAQEQAAEQAAEQAAGHE4B4cPgCatOPJx60455Z2Uqffmin+udFR5fT3zn6UJyflSYUcBogAAIgAAIgAAIgAAJmEoB4MJOuhX2PRDwg8mDhAmEoEAABEAABEAABEEgDAhAPabCIcgrxxIOvP0Dvbe+irzyxl7Y0uqkgN4ueuWE6XTy3PE0I4DRAAARAAARAAARAAATMJgDxYDZhi/pPJmFakqW/cc4Yuu+TE1BtyaL1wTAgAAIgAAIgAAIgkA4EIB7SYRUjIg/xTulo9np46NrJdMr0EnKhUms8XPg5CIAACIAACIAACIDAAAGIhzS5FJKJPMgpS/Th/ism0lfPGgMBkSbXAE4DBEAABEAABEAABMwmAPFgNmGL+o+X8xDgUq2HOn30+3cP070LG6ifa7eOr8ilt245go4cW2DRLDEMCIBAOhMI8B+a7u5u8vl86tXf35/Op4tzy0ACco3n5eWFXgUF+PzMwMsg408Z4iFNLoF44kE7zW6Pn654eCctXN+uvvU0J01/6rjKNKGA0wABEEgFAbmhampqotbWVpL/RwOBTCEg4qG2tpaKiooy5ZRxniBAEA9pchEkKh7cPj9dw0Zxz61qU2f++6sn01fOrE0TCjgNEAABqwm43W6qr68nr9dr9dAYDwRsQ6CyspLGjBljm/lgIiBgJgGIBzPpWth3IuKhw91Pj77fTD/4xwHq8fpVudbXvjGLzphVYuFMMRQIgEC6EJCtSXv37qW+vr50OSWcBwiMmAAExIjR4Y0OIwDx4LAFizXdZBOmpZ9zjiyl578yg8oKstOEAk4DBEDASgIScejo6LBySIwFArYmMGXKFEIehK2XCJMzgADEgwEQ7dBFsuJBkqVf/upMOnYS9mnaYf0wBxBwGoHe3l4VdUADARAYJFBcXEwTJ04EEhBIawIQD2myvImIBynPOq0mjy6bX0G3LKhT1ZbQQAAEQGAkBA4dOqQSpNFAAATCCcyYMYNycnKABQTSlgDEQ9ouLU4MBEAABMwjsG/fPurp6Yk6gNw4yRNYKWmJ6kvmrQF6tp6A3+9XZYg7OztjDj5p0iRUX7J+aTCihQQgHiyEjaFAAARAIF0I7Ny5U91ERWvjx4+n0tLSdDlVnAcIDCGwe/du8ng8UcmMHTuWysvLQQ0E0pYAxEPaLi1ODARAAATMI7Bly5aYnU+dOpXy8/PNGxw9g0CKCRw8eDBm9KGmpoaqq6tTPEMMDwLmEYB4MI8tegYBEACBtCUwnHiYPn065eYipyptFx8nRg0NDdTeHjRbjWwQD7hA0p0AxEO6rzDODwRAAARMIADxYAJUdOkYAhAPjlkqTNQEAhAPJkBFlyAAAiCQ7gQgHtJ9hXF+wxGAeMD1kckEIB4yefVx7iAAAiAwQgIQDyMEh7elBQGIh7RYRpzECAlAPIwQHN4GAiAAAplMwEzx8MQTT9AvfvELeuqpp2j27NlhmMWc7pZbblHfu//++6mwsDCjluH999+nH//4xySMJCm3ubmZrrnmGnrttddo3rx5dOutt9K7776bkWysvBAgHqykjbHsRgDiwW4rgvmAAAiAgAMIQDxYv0iaUPjhD39Ip512mpqAiIi//OUvITEh3xNxIU2OQzOHAMSDOVzRqzMIQDw4Y50wSxAAARCwFQGIB+uXI5ookO8dOHAgLNIga/P1r3+dfvOb3wyJ3Fg/6/QcEeIhPdcVZ5UYAYiHxDjhKBAAARAAAR0Bu4kHmc+VV15Ja9asCc3y8ccfV1t6tKZteXrooYfUt+6+++7Q03l5gn/ttddGXePzzz8/9GRftg2dfvrpoeNuuOEGdeMuTbZTaX1HdqQfS27477jjjtAh+v5jXWTa+T3wwAMq6qDfrqS9J3IM+T6iD+b82kI8mMMVvTqDAMSDM9YJswQBEAABWxEwUzzIDfpNN92UcM5D5I21gNJu8t977z11sx2ZK9HT06OExWc+85kwgSHvjbYVSPu+CIzIPsVtWMtBkOO0sSZMmDDk5j0yUpBoDkesOUWLPGjnH4uhrS4kh04G4sGhC4dpG0IA4sEQjOgEBEAABDKLgJniQRMD3/nOd4bc2Ee72Y52Ax15Ax9NYAwnEiLzCLQn/ZFiI9pcY4mHaHNI9EY/lkiI9f1YY2XWVWre2UI8mMcWPdufAMSD/dcIMwQBEAAB2xEwUzxoN9+LFy8eEn3Qtvxo24Uiqy1FbivStvIMV8EpEm40URHrZjyaUBgu8qCNFbmFSiolRasulWwkQ+s/ltix3YXk0AlBPDh04TBtQwhAPBiC0fpOdu7cqUryfeITn6Crr77a+glgRBAAgYwmYKZ40MBG5gbI96+66ir14/Ly8lCScGS+g+Q6fPKTn1Q5CNrWodGKh8htUJEiQL9FKd62JS3fQct12Lx5c8xtWjKOJgRk+1VkDkOsyAPEg7m/nhAP5vJF7/YmAPFg7/WJObvLL7+cnnvuOfVz2W87ZcoUh54Jpg0CIOBEAlaIh2hcIrctyTHRfB8ib+BHKx6MiDzEEiDD5XjI+cUTI5HVlvSCI1pOhxOvN7vNGeLBbiuC+VhJAOLBStoGjbV27VplBqS1L37xi/TII48Y1Du6AQEQAIH4BOwiHrTE58in8trNvjxokaf1sZKqoyUVR9u2FOvpfzI5D7EEjEQPnn322ZjblmQ1kPMQ/5q08giIBytpYyy7EYB4sNuKJDCfyy67jF544YXQkXl5ebRx40aaMWNGAu/GISAAAiAwegJ2EQ9yJhJ50Fc80ucTaDkPsSIW0SoimVVtSYs86EvIat8bLudBzhHVlkZ/zRrZA8SDkTTRl9MIQDw4bMVWr15Nxx57bNiss7OzVbnBRx991GFng+mCAAg4lYBdxIMkTEcmHwtTKaf69ttvq5KtWhnVyONiJV3HulGXfmMlZOvXcbhtRtF8Ir785S/TddddR9GqS2n9RnOXlp8NF5GQn8PnwZzfMIgHc7iiV2cQgHhwxjqFZnnppZfSiy++OEQ8yDc2bdpEs2bNctgZYbogAAJOJJAq8eBEVkbNOZZQiOwfDtNGEY/dD8SD+Ywxgn0JQDzYd22GzCxa1EEOksiDNDE8+tOf/uSgM8JUQQAEnEoA4sH6lYsVfYiciYgMaYg6mLdGEA/msUXP9icA8WD/NQrN8GMf+xi98sorQ2asiQf5wYYNG2j27NkOOitMFQRAwIkEIB5Ss2qy7UnEgd7RWj8T+bkY3N1///0U6YGRmhmn56gQD+m5rjirxAhAPCTGKeVHLVmyhE4++WQ1j5KSEjrzzDNDQuKiiy6i1157Tf1MPB/+/Oc/p3y+mAAIgEB6E4B4SO/1xdkNTwDiAVdIJhOAeHDI6l9wwQUhgXD77bfTypUraeHChWr2Bw8epIkTJ4bOZOvWrai85JB1xTRBwKkEIB6cunKYtxEEIB6MoIg+nEoA4sEBKxcZddi3b5/Kb9DEg4gFCVE/+OCD6mzEgfXJJ590wJlhiiAAAk4lAPHg1JXDvI0gAPFgBEX04VQCEA8OWLlzzz2X3nzzTTXT2267je655x66+OKLw8SDbGWaOnUqeb1edZz4PnzoQx9ywNlhiiAAAk4kAPHgxFXDnI0iAPFgFEn040QCEA82X7VoUYeKiooh4kFKtEqt8Iceekid0RVXXKHcStFAAARAwAwCEA9mUEWfTiEA8eCUlcI8zSAA8WAGVQP7XLBggTI6kvb973+ffvKTn6j/j4w8iHjYu3evynXo6+tTxyD6YOBCoCsQAIEwAhAPuCAymQDEQyavPs4d4sHG10CsqEMs8SDfv/766+mRRx5RZ/WpT32Knn76aRufIaYGAiDgVAIQD05dOczbCAIQD0ZQRB9OJQDxYOOVO+uss+jdd99VM7z11lvpvvvuC802WuRBfojog40XFFMDgTQiAPGQRouJU0maAMRD0sjwhjQiAPFg08VctmwZnXjiiWp2BQUFJBWWampqQrPVG8Zt27aNZs6cGfrZF7/4RfrjH/+o/n3ttdcqwyA0EAABEDCSAMQDqS2ira2tVFRURMXFxUbiRV82JwDxYPMFwvRMJQDxYCrekXf+8ssv0yWXXKI6iIw6yPeGEw+7d++madOmqfeed955IX+Ikc8G7wQBEACBcAKZKh5WrFhBbW1tSjS0tLSEoMhDnurqapKCFlOmTAnz3sG1k34EIB7Sb01xRokTgHhInJXlR4oZ3PLly+nvf/87lZWVhY0/nHiQA3/+85+rRGupviQfZGggAAIgYCSBTBMPYsa5ePFiampqSgjjnDlz6LTTTkvoWBzkPAIQD85bM8zYOAIQD8axtLSnWDkPlk4Cg4EACGQsgVSKh97eXuVpo1WWM2oRcnJyqLy8fEh3ixYtonXr1iU9jGxl+vjHP06lpaVh73W73dTd3Z10f+n0hry8PJJXfn6+I08L4sGRy4ZJG0QA4sEgkFZ3A/FgNXGMlzYEVv+D6O+3EF33KNERZ6XNaVl9IqkQDz09PdTZ2Un9/f2mnG5tbS3l5uaG9S3RhrVr145qvOuuu07dKOubbH2S88n0Jlwksh7Jx+5cIB7svkKYn5kEIB7MpGti3xAPJsJF1+lNYN9qFg83E23lSmbzL2NHxfuJqqem9zmbcHZWi4f29nZTn9ZLzkJVVVUYqebmZnr22WdHTW/s2LEqAqFvHo+HpH+0IIHKykoqLCx0DA6IB8csFSZqAgGIBxOgWtElxIMVlDFGWhP44DGil+8iat5DdAl/PecbREUVaX3KRp6cleKho6ODurq6jJz+kL5EOIiA0LeFCxfS/v37DRlXqufNnz9/iDgREYEWJBBtDezKBuLBriuDeVlBAOLBCsomjAHxYAJUdOksAm/9L1Fv++jm3NNGtIhFhHwV4fBZ3sok0Qi0uASsEg+S25BoknLcScc4QLYqyZYlfZOqSvIyssnf7QkTJoS6lG1Lsn0JLUhAck7GjBnjCBwQD45YJkzSJAIQDyaBNbtbiAezCaN/WxNo3k30Y36KO1rxEHmSR5xJ9K1/2frU7TI5q8SDlEOVBGMzm2yXkW0z+mZk1EHr95RTTqG5c+eGhpGE70OHDpl5ao7rWxLWneCZAfHguEsLEzaQAMSDgTCt7AriwUraGCttCWxlofDY53jrEouRj90Z3L6ElhABK8SD3+8nuUkzu0k1pMiKSI8++ij5fD5Dh549ezadeSYL1IEWCASovr7e0DGc3plUXxK/DLs3iAe7rxDmZyYBiAcz6ZrYN8SDiXDRdfoTkG1KT3PFJcl7mDiPKy/x10nh+9HTH8LoztAK8WBVUrEYu4lLtNYaGxvphRdeGB2gKO+WLTmXXRa+LU7GMqt6lOEnYFGH48ePt2ikkQ8D8TBydnin8wlAPDh0DSEeHLpwmLY9CNw8kBgtkYYFXHkJLWkCVogH8XMQJ2ezmzzp1vsNiKeDeDsY3WRP/+c///mwbiWfQ/I60AYJjBs3jlwul62RQDzYenkwOZMJQDyYDNis7iEezCKLfjOCwNu/Jpp3KUq0jmKxrRAPkusgOQ9mt8gyobt376bXX3/d8GHFz+Cqq64K61dyHow2uzN84hZ3CPFgMXAMBwJJEoB4SBKYXQ6HeLDLSmAetiLw8t1EL3HuQqJtxmlEX19IVFCW6Dtw3AABK8SD5BwcPnzYdOaROQ9SBenxxx83fNzp06fTRz/60bB+JedBch/QggSys7Oprq7O9jgQebD9EmGCJhKAeDARrpldQzyYSRd9O5YAxINlS2eFeJCTkZs0SZw2s0l1H6nyo29iDme0idvxxx9P8tKa5DpIzgPaIAHJPZEcFLs3iAe7rxDmZyYBiAcz6ZrYN8SDiXDRtXMJQDxYtnZWiQcrDOKiuUv/5z//oU2bNhnKc8GCBTRjxoxQn1Z4WBh6AhZ0VlNTQ3l5eRaMNLohIB5Gxw/vdjYBiAeHrh/Eg0MXDtM2l4BePJxwJdGX/mbueBncu1XiQbb0SF6AmRWJJDlXKiHJlhmt7d27l1599VXDVlgiG5deemmYi7UVwsiwE7Cgo2h+GxYMO6IhIB5GhA1vShMCEA8OXUiIB4cuHKZtLgGIB3P56nq3SjzIkFKyVRKnzcwNkGTmkpKSMH5vvfUW7dixwxCm4u8gPg9as0IUGTJxizqRaINUvbJ7lSUNB8SDRRcGhrElAYgHWy5L/ElBPMRnhCMykADEg2WLbqV40AREW1ubaRGI3Nxcqq2tHcLv4YcfHjXTqVOn0nnnnRfWjyRly/mgcb2CggLl8O0U4SBrBvGAKzeTCUA8OHT1IR4cunCYtrkEIB7M5avr3WrxIEPL0/rOzk4S/wcztjFVVVWFbSuSMSXvQfIfRtOuv/76IW+XSIqUos3kJoJNktX1Bn1O4QHx4JSVwjzNIADxYAZVC/qEeLAAMoZwHoFkEqYLubrON14jmnaS887TBjNOhXjQn7aUcRUBYeRWJnnyLWZxkU/A5Ub/tddeU8IlmRZZXUl7r/g6yPwztQlfEQ76HBOnsYB4cNqKYb5GEoB4MJKmhX1BPFgIG0M5hwDEg2VrlWrxYNmJ6gZatmwZrVq1Ku7Qknx90kknkZidoaUnAYiH9FxXnFViBCAeEuNku6MgHmy3JJiQHQhAPFi2CpkoHgTugQMHVPK2vFpbW9VXqRIkW55k3758nTJlinqyjpa+BCAe0ndtcWbxCUA8xGdkyyMgHmy5LJhUqgkg58GyFchU8WAZYAxkawIQD7ZeHkzOZAIQDyYDNqt7iAezyKJfRxOAeLBs+SAeLEONgWxIAOLBhouCKVlGAOLBMtTGDgTxYCxP9JYmBCAeLFtIiAfLUGMgGxKAeLDhomBKlhGAeLAMtbEDQTwYyxO9pQkBiAfLFhLiwTLUGMiGBCAebLgomJJlBCAeLENt7EAQD8byRG9pQiCZhGk5ZZRrHfHCQzyMGB3emAYEIB7SYBFxCiMmAPEwYnSpfSPEQ2r5Y3SbEoB4sGxhIB4sQ42BbEgA4sGGi4IpWUYA4sEy1MYOBPFgLE/0liYEIB4sW0iIB8tQYyAbEoB4sOGiYEqWEYB4sAy1sQNBPBjLE72BAAgkRwDiITleODq9CEA8pNd64mySIwDxkBwv2xwN8WCbpcBEQCAjCVghHn784x/THXfcEZXv3XffTT/84Q8zkr3dT/r9998nWbsnnniCqqurqbe3l2655RaaMGFC1DWT43bu3Omo9YR4sPtViPmZSQDiwUy6JvZ90cevpbfeepO8PY20detWmjVrlomjoWsQAAEQCCdglXgQR+f7779fuThLa25upmuuuYZOO+00R91sZsr1o62PCDtZI62JQPjFL35BTz31FM2ePTsMhyYuPvKRj6i1dUKDeHDCKmGOZhGAeDCLrIn9uj0BuuzqO2j58uUU8Pvo2b//gY6bO4XKSlwmjoquQcBaAp2dneoal9ekSZPoqquusnYCGG1YAhAPuECiEZCIg7TIqJBcL1deeSV95zvfiSoQIqMVdqcL8WD3FcL8zCQA8WAmXZP6busM0FXXsXhYtY3I76UHH/w1TZwwjvJyiaorsqiWX8XBh3RoIOAIAvLkccWKFUooLFu2jFatWkWbNm0Km/ubb75JCxYscMT5ZMIkzRYP2tNoYZlI5GG4LU7vvfeeegouT7//8pe/hLbTSN/aTe3ll1+ubnhjbbGRm9ubbrop7Mm59t41a9aElvzxxx8f9um59HP66acPuUQi36fN46GHHgodq52H9o1YfcnPtW1d0eYdeY7xthVJf9HYRZ6ExuOBBx4Iizpox8kaRUaStJ85LfoA8ZAJf+VwjrEIQDw48Npo7wrQlZ8dEA+ubPr5z39OE8bXUV4OUV4eURYHIAryXVRTzq9KFxXy/6OBgJ0ILF26NCQUVq5cSWvXro07veeee44+8YlPxD0OB1hDwCrxELlPPta2pWg3ptrNdSzxoL9B1262ExUP0W6UI8eLthLRbuYj36ed49SpU0PCSTtGLzKi9RXJx0rxMJzA0AutSBGkcUpEoFhzdccfBeIhPiMckb4EIB4cuLb6yIO7q57+8dyfqKxiMsn3ff0Bys0myuUoRD6/XKwbigpcVFuZRdXl/L08CAkHLrmjpyxRBIkqyFdNNIzkhHbs2EHTp08fyVvxHhMIpIN40Pbh19XVqWhAMpGHaGIlkSf4w93wf+Yzn1FRi1g30TKmvF9LRLabeBgusiBzvvbaa9WVGCvZPdr5mHDpGtIlxIMhGNGJQwlAPDhw4SLFw+uvPEbTpk2jQICosyegRIS8+kRISDRCXgNCorQoGI2oLs9SP0MDAaMJbNy4kf7whz/QkiVL6IMPPjCk+6KiIuru7jakL3RiDAGzxYP2BF27odZmbVTkQfqTG/Vvfetb9Oyzz4YqASUaedBTjNw+NFwlqEQiD7FuwiPfayfxMJxw0v9MHgBEbh3TWMbb9mTMlWtMLxAPxnBEL84kAPHgwHWLJR70p+JnIdHRHaDWdj+181e/f1BEaEKinBOsq3lrkwiJbI5WoIGAEQTk5mDXrl0xuyotLaX58+fT8ccfT5WVlfTwww+rfdD6dt5559H3vvc9Ouecc9S3TznlFMOEiBHniD6CuQKxmlwDuRL+HEWLdSNplHj4/e9/r667e++9l2677bYh4kGfa6Cdxrx580I5D5H5DrKd6JOf/OSwJUmln1h5CpHbpuRYfa6H9l593kWi4iFajoX0Fzlm5DnrzzfelqLhqmDpt2XV1NSoxOloeREQD6P4hcFbQcBCAhAPFsI2aqhExIN+rH6OQHTwQ9tmFhJdPUQB/k+iESoqMRCRqCwbFBKy1QkNBEZKYO7cubR+/Xr19traWjruuOOUUJCvcjMyc+ZMcrvddN9999GPfvSjsGG0Pd6XXXYZLVy4kMTPRNpXvvIVkps9NPsQMFs8xNrCYoR4kO1JcuP8m9/8hiZPnhx2w59I5EF7T+QN/mi3LWnlZ+0SedCXV5ViBrEiBsJhuHPXn48cK54Pkezk3xAP9vn9xkxAYDgCEA8OvD6SFQ/6U+zrJ2rr8FMrb2vq6g2Q6AR5QKiJiexsF1WW8k0f50hIZAJCwoEXSIqnvG3bNqqvr1ciYfz48UNmI3Xev/vd79LevXvDfnbPPfeoJ8Ba++lPf0o/+MEP1D/lKeWNN96Y4jPD8HoCZouHWE+6RysexGtguByHRMSDPD2P5jURWbkp2hUTSxTpb7ClOEA0TwSrcx705VXlXIYTD/LzaKIn2vazWJ4PyHnA3xgQcAYBiAdnrFPYLEcjHvQd+foC1NIRzI/oZiHBuiEkJHJUZIKFRBkLCS79WloMIeHAS8VWUxZR8aUvfYnefffdsHl96lOfUtszJk6cGPZ98XUQoSHtP//5T9TylrY6wQybjJniYbgtMKMVD5K0e/7558d0P05EPGiRh927dw/pR7b+JJvzEHlOdqm2lEzkQS7/aIIvmlCIlc8Sb2uUnX7FkPNgp9XAXKwmAPFgNXEDxjNKPOin4vFyfgSLiBbe2uT2EmVnDeRIcOlX9f8cnahhESE5EiWcdI0GAokSELO3O++8k377299SX19f6G1HHnkk/d///R+deeaZUbs66qijQl4PXV1dVFxcnOiQOM4CAmaJh2jeCZjG+FYAACAASURBVLFO54YbbqArrrgi5P8RywdBX6pVxIO+3GmingeRT8Vj+TC8/fbbYRWRIuceK+dBzkWf4xDZvz7/QLv5fu2114YIldGUao2W5zGcR0bkuUW6S8fbyqSvHAWfBwt+aTEECBhEAOLBIJBWdmOGeNDPv8fNQoK3NrVxVMLD93o5nEwd3UMiiz0krDxzjOUkAgEu//WnP/1JJT43NjaGpl5eXk533XUXfe1rX+NE/eiZ+l6vlwoLCznR30+SBzFcAraTmKTTXM0WD7GMxjSGw5UFTSfOTjuXka4LHKadttKYbyYTgHhw4OqbLR70SGQ7k0Qjgh4SvJUplodEhUv5SqCBgBAQ4zdJchZfB3277rrr6Gc/+xmNGTNmWFCSM6HlS4gxnOwBR7MXAYgHe62HXWYTGX1IZF5OizrIOWHbUiIri2PSlQDEgwNX1krxoOEJekiIiOCE67geEi6VL4GWeQSamproO9/5Dj322GNhJy/VlmSL0gknnJAwFBEazzzzDD355JN0ySWXJPw+HGgNAYgHazg7cZRkowiS67Bz505l0ueUBvHglJXCPM0gAPFgBlWT+0yFeNCfkvKQ6Bowo+vyD+8hwXkSkjOBlt4E+vv7VSnVO+64g9ra2kInK6VapWrS5z//ea7cBUGZTleBWeIhnRjhXNKXAMRD+q4tziw+AYiH+Ixsd0SqxUOYkGDzuXYWEol4SFSxl0RWFm4gbXdBjXJC8pTxi1/8Im3evDnUUw6X65LSqlJ+VUzh0NKPAMRD+q0pzihxAhAPibPCkelHAOLBgWtqJ/GgxyceEu0DFZu6OOl6WA+JUi796kD2mPIgAclLELMnrZyq9hMxuvrDH/5AUk0JLX0JQDyk79rizOITgHiIzwhHpC8BiAcHrq1dxUOkkJBoRCwPCangVMVlX+Eh4bwL0OfzKQOrn/zkJ9TdzdblA23SpEn0y1/+UpXOREt/AhAP6b/GOMPYBCAecHVkMgGIBweuvhPEgx6rxyelX4OvXg+b0Q34RuSyEZ0qA5vrYg8JFzwkHHAtvvzyyyrasH379tBs8/Pz6dvf/rZygy4qKnLAWWCKRhCAeDCCIvpwKgGIB6euHOZtBAGIByMoWtyH08SDHo94SMj8RUiIqNA8JHK5zKuIinw2pZNoRE0lPCQsvqyGHU4qoVx//fX01ltvhR0nVZDE/G3KlCl2mi7mYgEBiAcLIGMI2xKAeLDt0mBiFhCAeLAAstFDOFk86FmIh0QwIuEP85AQQ7osFhLFhcFohAgJeEgYfRUl1l9PTw+J6dOvfvUrEuM2rU2fPp0efvjhkLNvYr3hqHQiAPGQTquJc0mWAMRDssRwfDoRgHhw4Gqmi3jQ0IuHRJcICcmR4MpNkngtW5qUqzVHJKTCZ2lRUERUl8vPkGptxWUr/gri2XDgwIHQcCUlJXT77bfTN7/5TcqVcBFaxhKAeMjYpceJMwGIB1wGmUwA4sGBq59u4kG/BEEPiWCitQgJP5eC1USECAqJSJQVa0LCBQ8JE67fDRs20A033EBSglXfrr76arr//vvjukObMCV0aUMCEA82XBRMyTICdhYPfv7gFO8daZq/ToCf0um9dtLh31l8QyAveAhZdtmHBoJ4sJ75qEdMZ/EQJiSUh4SfWnhrUycX9QnwfyIkVFSCH3qLZURFmUQjXFRVJsICEYnRXFzt7e102223KSdo7YNH+pszZw798Y9/pJNOOmk03eO9aUYA4iHNFhSnkxQBO4qHvr4+tb1UhEEmNfEVkki4CAk0awhAPFjD2dBRMkU86KHJViaVaM1bm6J5SMjfjCoWEjUVQUEBGZH4JScfNI888ogSDk1NTaE3VlVVqXyHL3/5y/ijnDjOjDkS4iFjlhonGoWA3cSD2+0Oe+iTiYsmlf9ESKCZTwDiwXzGho+QieIhUkhINEISrSXpOpuVgmy/l6iE/N0IeUhwjoTkSkjOBFp0AitWrKAvfOELtGbNmtAB8vRGKivde++9JAICDQSiEYB4cN510dbWpiZdUcFPWdBGRcBO4kGEg0Qd0m1b0kjOBwJiVJd1wm+GeEgYlX0OzHTxoF8J5SHRzi+OSsTykJAk6xou/1rCQgItSODQoUMqGfovf/lLWIhbtibJFiXZqoQGAsMRgHiw//WxdetWEif41tZWam5uDj2Zzs7OpurqaqqsrKSxY8fS7Nmz7X8yNpuhXcSDbFMS4060QQKFhYWIlpt8QUA8mAzYjO4hHqJT7fWQikYM6yHB0QgREoX5ZqyM/fuUp1O//vWv6e6776aOjo7QhMeNG0c///nP6dprr7X/SWCGtiAA8WCLZYg5ibfffjvMzHG42U6dOpXOOeccbPlIYkntIB5ky6mU00YLJyBblyQCgWYeAYgH89ia1jPEQ3y08TwkigqC0YhM8pB499136Utf+hJt27YtBFCSzG6++Wa68847qbi4OD5YHAECAwRSKR56e3tVYqiI4UxtsqVDSifn5bGzpq5JlEGc4IVRsm3BggU0Y8aMsLcJY3nQYHQSrsxbXk69ybODeJCIg95/J9n1Tufj8Xlm7upCPJjL15TeIR4Sx5qoh0R1BZd/5Vc6ekjs37+fvv71r9Pzzz8fBk5uFB588EGaNWtW4kBxJAikUDzIU9bOzs6MTwyVJSgvLx8i+OVG8rHHHhvVNXrhhRfSpEmTwvro7u4mqcZmRhMBUVZWNkQEmTGWkX3aQTzok6TTofTqSHIctDWNPP+CggKS7Xlo5hCAeDCHq6m9QjyMDG+meUjIB8t9992ntiPpn0JOmzZN+TVceumlIwOJd4EAE7A68iA3r3ITi0bqpqi2tnbIvu4XX3xRmZeNtn3mM58h2TeuNfENOHz4sKmiTfIv9GOO9hzMfr8dxIP8XZe1QRtKAInT5l4VEA/m8jWld4iH0WOVv7dRPSQGqjaJZUR5qYtqeWtTpQM9JJ577jnlAr1nz54QLPlg/v73v0/f/e53HbtVYPQrjx6MImCleJBtM11dXUZN3fH9yHYleVqvb6tXr6alS5cacm6ydUkik/pmxRpIdTd5YuyEBvFg71WSiJZsy0UzhwDEgzlcTe0V4sFYvIl7SLjYQ4JLvxo7vKG9ST6D5DVIfoO+fepTn1LRhokTJxo6HjrLXAJWiQfZiqP3H8lc4oNnLlEH/Y3RgQMH6JVXXjEUzfHHH0/y0prsr5fog5lNEl3HjBlj5hCG9Q3xYBhKUzqCeDAFa6hTiAdz+ZrSO8SDKVhVpyIk4nlIVJezqzXnR5QV28dDQrZz3HHHHfTb3/42rGzfkUceqRyjzzzzTPOgoeeMJGCVeGhpaSHZgocWJCBblurq6sJwrFu3jhYtWmQoounTp9NHP/rRsD5FPJhdFjRaLoehJ2ZQZ3YTD3bKeZAo1Y033kg7duygP//5zyqvbiTzk5Liv/nNb1S+3t69e+nss89W/5att/H6g3gw6EKP0Q3Eg7l8Tekd4sEUrEM6jechkcuGdKpik/KQsGZOkaPIH1D543zrrbdSY2Nj6MfyAXzXXXfR1772NSSNpWZp0n5UK8SD7Oc2Yg9/Oi2G3BTV1NSEnZJEGodbj5GcvxjJXXHFFWFvlUpOI6nilMz4slddPCjs3uwmHuzGS/yCvvGNb9ADDzxAn/3sZ5Oensfjodtvv10V9dCaiNn/9//+X0LmpRAPSSNP6g0QD0nhssfBEA/Wr4PmISFRCS8b04mLtThay5bK7CyifK6WKCKiln0krPKQEFdocYcWl2itSbWK6667TiVJR95gWE8NI6YzASvEg9xAiLkZ2iAByV2S5GJ9+8c//qGMH41un/vc58K2R0neid4fxujxtP7Gjx9vVteG9QvxMDzKTZs2Kd+g4447Tm2ZlTydZJpEHD//+c/Tvn376JFHHqFjjz02zEE7Xl8QD/EIje7nEA+j45eSd0M8pAR7aNBUe0jIH9Xvfe97yglaX2lj3rx56nv6fcqpJYXR05mAFeJBnnLL0260QQLRkqXlaawZnhef+MQnVFUnrcn2Mfn7Y3YT00p92U6zxxtJ/xAPw1OT3135nJJcnKefflrd/CfTNPEg70k02qDvH+IhGdrJHwvxkDyzlL8D4iHlS6AmoHlItHE0orXTr/IlZCuTRCTyOCLBQQAqLXKp/AgjPCREKPz+979XuQ36Gyr5cP/pT3+qntLY/QPXHiuHWRhBwArxYNXNqhE8rOqjqKiIZEuRvv3tb38zJSJwzTXXhHlJiM9GW1ub6acK8ZAYYn2p1ng5APqfSwGCP/3pT/T4448r09CzzjpLFdq4+OKLQy7jyfQX/DwMhH3+yL9feukluvrqq9Xn00033RRWWjhW/5rokAdhke3NN9+kk08+eeDzd+h4+s8/iIfErqGRHgXxMFJyKXwfxEMK4ccYWjwkOrsDnGzt5xKwAY4IDIoIERRZvLVJEqzF0bq63KW2OiXT3n//fbrhhhtow4YNobdJZRJJSrvnnnuotLQ0me5wLAiMmoAV4sGKCj+jBmFxB9FyAuSmaufOnYbOREqm/vd//3dYn1Z4bURLCDf0xAzqzKmRh127dtHNN99Mb7311hAS8lmi5clpT/7l2orXYuUiiEAR0XDuuefSH/7wh4RyWRIVD/HmBPEQj9Dofg7xMDp+KXk3xENKsCc8qPKQ4EhES2dACQrWFaH8CIlKJOMhUV9fr/wa5Mmivp122mnqj7FUU0IDgVQQsEI8yHnJTRqMsAZXOFo5U8l70uc+GXE9TJgwQT2J1jd5Yi2lc81s0SIrZo430r6dKB4kh+hHP/qRqlgk+Sy33XabKo27ePFi+ta3vqXWVqIRH/rQh9T2NIlmj1Q8SH7MLbfcQk8++aTKd5DPMIlwJNqwbSlRUqk5DuIhNdxHNSrEw6jwWfrmoIeEn1p5a1NXL4dZeXRJslbJ1gMRiaoyqdgU7iEhT1x/+ctf0r333hvmqjtp0iT1/cgqKJaeFAYDASZglXiwwpzMSQsqWzNkW4++SUnMaE+SR3Nec+bMIXlIoW9WCDkp9CBPje3enCgeZIuSRJMk4V4ePmmJ6bKF6He/+50yEX344YfVVqPRtuXLl9NVV12lXMklmvDlL3+ZfvjDHyZc/Q/iYbQrYO77IR7M5WtK7xAPpmA1vdOghwQLiXY/dXPZ+mxWEpqQ4B1IqoKTeEisWfkOffuWG3gbwo7QnGSrwre//W36wQ9+QPJkDg0EUk3AKvEgNzZSSUhuQtCCBOTmT6ouaU1yQ1544QWSbUVGtYsuuijMVNKK5PVolaSMOh+j+7GbeEgkR+Gdd96hj3/84+pzRJKZs2Q/7UBL5P36nILhjpefieeQjPOzn/2MXn31VZJ8mUcffZQmT56sRow3nlRZk2qC0iRhWq75RMeX92DbktFXfHh/EA/m8jWld4gHU7Ba2ql4SEiitZR+7fUEVA5Ea+shevSP/0crVywjf7+HvD0N5OmupwvP/4j6QzxlyhRL54jBQGA4AlaJB5mDbLeQJ5Fyw4FGSjhElmuV9Yh0lh8pq2hRB7M9HuRmT/wdnFL0wW7iIZG1fuqpp9QNuVHRhVhjChtJwBbBIDf+L774oopq/PWvf1XiJZGGyEMilFJ3DMRD6tiPeGSIhxGjs+UbW9t66NcP/Jmee/Ftzo/gPU2BPiK/l11kq+hrX72RTvzwvAEzOhcVFcjGJzQQSD0BK8WDJiCk0g8iEMG1l73qkv+gb6+//jrt3r17VBdHcXExSZUlfZMysGb4SGhjSHJ25JPlUZ2EBW92sniQSkZXXnnlsJRGk/Pwr3/9S21Z+upXv6pEw6pVq9S/JYfmvvvuC4uaxZoExIMFF/EohoB4GAW8VL0V4iFV5I0fV7Ya3H333SSJ0dJy8sqoonoqXXn19XTe+RdRQX5OcGsTvyTRWsSD5EdI+deCPAgJ41cEPSZKwGrxIPOSyENnZ6faQ53pIkIqrEWrsiZPlUfT/uu//mtIv8JcXka3XP7jJmLFiVsxnSweEok8jFQ8SNK1lBN/7LHHQknSWvL0ypUrQwnZ8a4liId4hFL7c4iH1PIf0egQDyPCZqs3yY3Xd7/7XVq2bFnYvMSUSaphVFfXqATr4TwkSnjLs5R+FWdrSb5GAwErCaRCPOjPT4oKiIDI5K1MstVHSptGtg8++IDWr1+f1OUwdepUWrBgwZD+pNKVbBszssnWJBEO0eZu5Dhm9mU38RAvh0B+bkXOg0S+pJLT2LFj6cEHHwx5kmhlW3/961+rrVPx5oucBzOv3tH3DfEweoaW9wDxYDlywwaUyjGSQPbnP/857Mnp7Nmz6X/+53/ouOOOGzKW7PLuYO8IqdjU1uWP6SEh0QhJuJbEazQQMJtAqsWD2efn9P7F90H8YSRKM1wTAXLqqafSEUcc4fRTtnT+dhMPiZx8rGpL8l4p13rZZZfRddddp6LhI614peVViDGcbFvScli0sWfMmKHMTsvKyoadMiIPiaxo6o6BeEgd+xGPDPEwYnQpe6M8ZZFkMfmDKn8UtSZOsRKBkPJ5+soXsSbqZze6ji6iZq7aNJyHRA0b0VWxkNAV00jZuWPg9CQA8WD/dZWnt5KrIH9zJF9E+9tTVVWlngjLV8mdkERltOQIOFE86H0eJKFZfB5k7UVo3nrrrfTee++pEq4f+9jHkoMxcHR3d7fyi1i0aBE98cQTdPTRR4f6kbFvv/12ev7559V2phNOOAHiYUSU7fEmiAd7rENSs4B4SApXyg9eu3atMnrbuHFjaC4iFK699lpVLk8+xEfS+tmMTq6FFi79GstDorLMRbW8ram81KVyJtBAwCgCEA9GkUQ/TiTgRPEgnEVMfv3rX6eXX355CPYbb7yR7rzzTpWHMpK2adMm9bn24Q9/WEXSI/t55ZVXVKK2+D3IQzOJSmiRCtnKpE+mRuRhJCtg3XsgHqxjbdhIEA+GoTS1I3Fjveeee+jpp58O25ctW5PkD6tsVTKq9fUHy75KjoQIiVgeErK1qazYxX+0jRoZ/WQqAYiHTF15nLcQsJt4iJdDoP+5fDZJDoK4Sct2otNPP125SV966aUknkLSkulPO/6BBx5QD8Tkq0TTI30ZGhsbVQlXaZK0LWaHmniQ8WVLr+ZfgpwHe/+eQTzYe32izg7iwd6LJmUNpRTer371q7AKJXV1dSpse/nll5t6Al6u9CpGdGJI18t5juIhIdWaJKla8iHkqyRZi5AoLYKKMHUx0rhziIc0XlycWlwCdhMPcSecYQfAJM7cBYd4MJevKb1DPJiC1ZBOZa+nOEHv2rUr1J9UFZGnLbJ1yeqShG4vCwkWEc0sJry+oHjIY/Eg5V9FVORzuVcp/SpioqjAEAToJEMIQDxkyELjNKMSgHiw94UB8WDu+kA8mMvXlN4hHkzBOqpOxadB9nEuXLgwrB8JB0sodtq0aaPq34g393DRFYlGiJjw9bOAkChEhIdENSda11TCQ8II3uneB8RDuq8wzm84AhAP9r4+IB7MXR+IB3P5mtI7xIMpWEfUqVSQ+N3vfqf2eLrd7lAfkydPVn4N559//oj6NfNNXPgpvocEb2eSaIREJeAhYeZqOLfvrVu3xvRYmDJlColrMBoIpCuB/fv3k1QXitZqamosqWAlZXjFh0PaSHIUInMS0unfEA/m/uZBPJjL15TeIR5MwZp0p//85z/prrvuon379oXeKzdMX/va1+imm24acZ3spCcyijck4iEheRFiRidRCXhIjAJ2mr1VtuaJm2y0JgZR5eXlaXbGOB0QGCQw3PUvicDxfAyMYKkXD0b0l059SOJ3Tg7cU81aU4gHs8ia2C/Eg4lwE+haPjQkr0HyG/RNamNLtEE+OJzYIj0k2FKC8iXRWrY28d/gLC7RVF4qydbsIVEGDwknrrGRcz5w4AB1dbHpSIwmH94jNZoycp7oCwSMJCCu5uJuLq9YzarIm0S7ZT5oQwnIgzwnO5jbfU0hHuy+QlHmB/GQmkXr6emhX/7yl6qSkv6DY+bMmSqv4ZRTTknNxEwYNdJDQoaQik0q2VqEBCdbV7GHhEQjKkRIoGiTCatg7y6l3KOUU0QDARAYJCBbf2bNmhVWptQsPvI5pEX/sG0pEMZcipPot2GZtQaZ2i/EgwNXHuLB2kWTP8rPPPMM3XvvvcpgR2sSlhY3TalPnc5POBLxkBAhIVub4CFh7bWZytEk32f37t2pnALGBgHbEZDterJtz4om+Q6tra1WDOWoMSTqWVJS4qg5O22yEA9OWzGeL8SDuYvW7+kib+M26nN30r7eYvrmrbeRuERrTZ5mXHHFFaq6UlVVlbmTsVnv8JCw2YKkeDqHDx8mcYJFAwEQkIhslqqsZ+Ve+87OzmG3D2bausjnc21tbVo/0LPDmkI82GEVkpwDxEOSwBI8PNDnI8/h7eRrk73cnfTs00/RX195j3a3BqtZSDvqqKOU+dsxxxyTYK/pe1g8D4kC9pAQIzrZ2lRciH1N6XglSFROqs7Ilj40EMh0AmIEWlFRYTkGcW6W5Gm5cZbfSf2Drkz7d3V1NaIOFlyBEA8WQDZ6CIgHo4kSeZv3kKdpFwX6ffTOG6/SP19+gTq6e2gHP1Rt4wqsxRVV9B2OQFx11VXYRxkFf09vQHlItHUyy74APCSMv0Rt26NsnZCa9/IEFA0EMpGARBzkaXcqhIPGW7yGMv13UIqVlJZyVQ800wlAPJiO2PgBIB6MY9rXeZjch7aS39tD2zZvor898Rg11DfQYX6Q2iCFZLJy6NOf/jR99atfVe7QrtwC/ha/cvPVJCR52Ndn3Hyc3pM89OoOCYkA9YkZHTOSRGtJuOYHY1QCDwmnL3PU+cuNi2xh0vudpOWJ4qRAYICA5LrJzao87bZyq1KsBZD8BylkIPlIWgJ1JnytrKxU4k1yHdCsIQDxYA1nQ0eBeBg9Tr+3m9z1m6mvp4Xamlvo2b8/QatWLKdOLlu/t4PIw4Jg/vz5dOedd9LUqVOHDJhXkEsFLCaycnLJlZWtbpL7+D3yFS1IIOghIY7WHL3hr+JlpIkIrWITPCTS72rp418ErQoMykim3/pm+hnJ1qBcrl8tZYjtWopYtjDJVkL5/dNvW0qntZNoj/CXxOh0Llhi1zWDeLDrygwzL4iHkS+abEvyHt5Bntb91M85Dq8vfIneeG0hb1Hy0n7eddHhIZJ9q9/85jfpvPPOGzJQLt/15rNwyM7hWqWh5iJXdg6LCH687hoQEiImICRChMRDop0jOa2dASUo4CEx8msY7wQBEAABEACBVBKAeEgl/RGODfEwAnC8n8bXuo/ch3dSwO+jTWvX0N/++mdqPNykticd7ibK4adJn/3sZ+kLX/gCicGMvmWztXIBi4ac3OzhB3dlKREh0YiATkjAx2cQGzwkRnD94i0gAAIgAAIgYBMCEA82WYhkpgHxkAwtjgB0NZG7UfIauulQ/UF65qnHacP6DdTEeQ31LBz6eDvNGWecQd/73veGuENnsftZfgGHp/NHYHMvQmIgIhGgrNDWJrl5RgsSEA+JVo74tLb7qYtzJcRsTjOjy2HkrNmUGR08JHDFgAAIgAAIgIA9CEA82GMdkpoFxENiuCQJ2l2/SeU1eHgP6D9ffp7eeestauvpo318w+r2EU2cOFH5NZx44olhnUpir4gG2aJkSOMoxKCQcIXyIyAkBulqHhKytanHHaBsERJ5wYRrERHytaYiS5V/lVwJNBAAARAAARAAAesJQDxYz3zUI0I8xEHo72O/Bs5raNnHWbsBWvrBv+nFfzxLDU1ttJ+TdyWvQSonfelLX6Jrr712SJWMvHxOhmbR4JLH4GY0nZDwB1hIDORHSEIxWpCA8pDgaEQzl3/1ssjL5hQTXhZOVAz+PzwkcKWAAAiAAAiAQGoIQDykhvuoRoV4iIFP8hra9gfzGvq9VL9vD/31L4/Sth27qIFzGiSvQUqJXnjhhfTtb397iDt0LpcCUsnQcndqUVNJ1pIjwdubRDxoVZskoRgtSEA8JCQa0doRUB4SEoVQW5v4JfquqCBoRlfDLxEVaCAAAiAAAiAAAuYRgHgwj61pPUM8DEXb18315Rs2q7yG3s4OeumFZ+g///4PHebKPpLX4OMb8xkzZqjSq3Pnzg3rIIfvRkU0xE2GNm1Fgx27suRuOLi9SYSE+EeImNAZhpo8A3t3rzwketiMrlPM6AY8JHRCQvOQEEfr2sostc0JDQRAAARAAARAwFgCEA/G8rSkN4iHQcyS1+DhZGhf12Hiotb0n3ffpJdffJEaW7tobztvf+Eb8LKyMrrpppuU2ZvU6NZaFkcYRDTkifmArZqu9CuLCanUpG1tgpAILpQEZjq7WUjw1qZ2jij1c+J1NA8JERFVLCYkWoEGAiAAAiAAAiAwegIQD6NnaHkPEA9889jfR96mneTlvIZAwE+7t2+hJx9/jHbuPaj8Gtrd/BCfTWQuv/xy5Q4tAkJrIiBENBiWDG3qFQAhEQ9v0EMiuLVJvorA0vIjRFBk8XqXlZCKRkjlJr4s0EAABEAABEAABEZIAOJhhOBS+bZMFg/iltnXdoDzGnaovIbO1mZ6/pmnaPHipVTPT6Ilr0HyBWRrkmxRkq1K+hYUDXkcgUjlCo5wbM1Dgrc18R6nUDRCnK3RggSUhwQnWYuQ6OQtTtIiIxJVZVyxiaMRFSIknHgdYLFBAARAAARAIIUEhhUPcqOm3+ahzTPW91N4Hhk1dKaKh77uVt6itJn6PV3U7/XQO2++Sq8uXEgHWtx0gEWDbO2pra2lm2++mS666KKwayKYDJ3HydBpcreoKjbxS7las5AYyI+Aq/Xgsgc9JPjVHojhIeFSW5qqy4nKS9iTI00ujYz6Y4iTBQEQAAEQsJxAUpEHiAbL1yfqgJkmHvy+3mBeQ+chDiv005YN6+jJvz5Ouw8epn2c19DLN865XMPzG9srpgAAIABJREFUmmuuoeuvv54KCwtD3FQydGEel2NN470qkmStXK0ld2Ow9CuExOCvj/KQ4GpNkiPR64nuISHRCDGjg4eEPf7OYRYgAAIgAAL2JBAmHpKNNEQer/0bIsPcxc4Y8cBCwcNlV70te1VeQ8uhg/Ts00/RshWrVV5DG+c1SBODt9tvv50mTZoUAi/J0OLVIBGHjGoDIsLFgoLjhqGtTZJ0jRYkoHlItHBUwuNlIRHhISH5EsHSr1lUXIhwBK4bEAABEAABENATGBJ5kBt/t9tNPp9PbVnKY4vX/Pz8MGrJigwgN5ZAJogHX/tBcjdu57wGD3l7uumNf75Mr735Bu1r9YXyGiZMmKD8Gs4666wQYGclQxt7XUT2FopGcI6EJBFrHhJwtR4k1cMCtFVyJMSMjqMTkR4ShfynT6IRNRyVKMiHkDD3ikXvIAACIAACTiAwJPLg5wLzvb29vIe6L/SS74mAEFde/ZaQZEUEIhLGXBLpLB76etrIw34N/R4OLfT5aNWKpfT8s8/QtgMtdFD8GvgJulyLX/jCF+i6665T25W05uhkaGMujRi9cMWmASM68ZHgIM5gRAKu1oqZ3kOinS89H+dL5MbwkBAzurxcCAlTL1l0DgIgAAIgYFsCQ8SDzFQiD/LSBIREIbT/lye7JSUlVF5ersQEmvUE0lE8+H3ugbyGRr6T81PD/j30tycepzWbttO+DnYZ9gU5n3vuuSraMGbMmBB48WmQvIYslM5J4GIML/0acrVmUSb/jxYUElKpSe8hIUIiP49za6T0K29zKi3mbU2SbM1bm+AhgasGBEAABEAgkwjETJiWaIMIiO5uduwdiESIiOjnzdOamMjJyaHKykqqqamJKiQQmTDnUkor8SB5DU27yNO8R4kGd3cbLXzpRXrj7Xdpb2sftQ7kNUybOpVu47yG448/PgRVHKGlglJaJ0ObcwkFe9VKv3I0QiISISHB23ek3C1aUEi0saO13kNClX5lIRHpIVFZSulTzQuLDwIgAAIgAAIxCCRUbUmiDp2dndTW1qbERLSIhEQh5GnwuHHjOFG1IOpwEBPGXIfpIh587fWc17BN5TVQn4eWLvqAFnLp1W2NnbTncK+6gZXr6sYbb1SVlLSWrZyh8zgZGrbBxlxRA0KCcyNcruCjdRESvoHyr3C1DlKWpHNNSMTykKgsDVZsquCvCIQZdnWiIxAAARAAARsRSNrnQaIRzc3N6tXV1RWWG6FFJioqKkiSWSdOnKj2pycqGhI9zkb8UjIVp4uH/t4Ocjdson4370fivIZDDQdo+dIl9P6qTdTsKaAer4927NhBH7/kErr5lltIrqfgg3JOWmXRkJefYRWUrL7KlIeElH5lccbRCblpVsnW/IKQCC6G+Gq0dnFEQuchIek3cmlyQJa3MmkeEi72kOCtYkiRsPoqxnggAAIgAAImEUgo8qCNHXlzL9GIxsZGqq+vp56enjAhoUUn6urqaCpvOZkyZUoouRWJ06NbTaeKh4DPQ55D28jbUa+2KPV2trFoWEwfLF2t/BrcgUEvhttuu52OOuqoECiJNEhCNG7CRnftJP3ukJAQMzrXoJDgm2fsbArS9PrEjI7CPCRESOTxS/IhcnPEiE7yI1xUxrkSaCAAAiAAAiDgZAKG+DyIGJBIxP79+9UrslqTCAlpEomYNWsWTZs2jfcGc9WXJB2skz3eyQsz3NydJh4CnNfg45wGT/NuXnN+fO3tpTWrVtCS5Stp04EO6uwLRhKqqqqVM/SFF14YOv08LrovogHJ0Da4mnUeEiIktNKvMKMbXBuPNygi9B4SWo6E5ichSda1vLWpKPruThssNKYAAiAAAiAAArEJJL1tSboa7iZefnbw4EHavXs37dnDN4wez5CIhAiHGTNmqCfLIiSkgtNIWqZGMJwkHnwdDcG8hj7OfObIw/ZtW2j58mW0cssBavFx1ulAu/DCi5RwqKqqUt+RZGjZopSdzs7QI7nobfIeVzY/Vh+ISsiU5PmAtrXJJlNM+TTEQ6KF/SPa9B4SA8nWkg8hHhJKSHBEAh4SKV8uTAAEQAAEQCBBAgltW0r2ib92vORAiIDYunWrEhNerzesWpNEJCS5+kMf+hDNmzdPbW/SNzhYR19FJ4gHyWdw17Nfg5v3I0leQ+NBWrZ4ES1as5ma3AUUjEURnXTSyXQRRxpmckRKmkqG5rKruVIbE80BBIKlX0lFJXjNNDO6gRwJB5yAJVPs6ubSr10Bau8IhDwkVI6EaDAWEiVFwa1N8JCwZDkwCAiAAAiAwCgIJCQeRtF/6K0SgdiyZQtt2LBBCQqt3KveQ0K8I4499lhVjlMSriNbpkYaIjnYWTwE+rzBvAZ2iFZ5DV3ttHzJIvpgySra1+kitz+Y1zBr5iy6kCMNJ510kvq3bEuSvAYkQxvx25aqPsI9JEKu1iwkJOkaLZhw3sEeEq28tam9W7gEzeg0DwkREmWcYA0PCVwtIAACIAACdiVgiHhINjLR3t6uRMSaNWto3759UUu/StnXE088kU499VTlIzHSrU12BT+aedlSPLBQ8HJeg5s9G7j2KgUkr2HlCloqeQ0HI/MaLuS8hotCCAo40iB5DWhpREDzkJCoBP+/EhIDW5v6YUanFlp5SHA0IigkAurfeg8JERJSqUnyI+AhkUa/GzgVEAABEHA4AUPEQ6IMoomMpqYmWrFiBe+DX66qNmlVmuSrFpWQvIjTTjuNTj/9dGVKl+nNbuLB19HI7tDbyN/XG5bXsGor5zV480JVeS644EK6+OKLQ3kNSIbOkCtZhIQq/RoUEnC1Hrru8JDIkN8FnCYIgAAIpAEBU8WDJhYSjUzIdqZly5bRokWL6PDhw2ERCXG2ltecOXPorLPOojPPPFMZiGViRMIu4qHf3cl5DeLXwHkN/X10qH4/LVuymBZzXsNhTz71BYKJ8CeeeBJdzFuUtLyG3NwczmvIVfkNaJlFQOVFDFRtks3+EBJD11/zkGjj/Agxo5PkanhIZNbvCc4WBEAABOxMwFTxMNITF7Eh+RHvvfceffDBB9Ta2jqkYpOIBsmNOPfcc5WQEDO6TGmpFg9+zmvwHt5O3rYDJHd/vV1tSjQsWraS9ndkUe9AXsNMzmuQCkpaXkM2F70v4O1JUkkJDQRUJILFRDAioRMSvL1J3MXRNA8JTrbmrU29bMTO3nNKSMBDAlcHCIAACIBAqgikVDwkEpGQaMPq1avpnXfeUWJCjOn0W5vk54WFhUpAnH/++XTKKaeww2t6OxCnTDyovIa97Newi3Oh+zivwU2rVy6jZZzXsPlgJ3Xo/BrEq0GEg7SsLK6gxKIBydCp+jW3/7giIJSIkBwJbpIXoeVIwNU6uH7iIdHKZV+bOSLh8QZIAnfhHhJBIzp4SNj/escMQQAEQMDJBFIqHiLBxaumJKVeJRLxxhtv0Pvvv0/d3d3Kc0LfysrKaMGCBXTBBReoyk1y45puLRXiQeU1cBUlv4/zGjjysH3rZlq+bCmt2nYwLK9BEqFFOFRXV6sSlJozdLqtAc7HPAKuLHYSV+VfgxEqyQfQPCQgJILce9zBaIT8LfBypEacrDUhEfSQGBAS8JAw70JFzyAAAiCQoQRsJR7iiQl9DoUIh7fffpteffVVlWztl83TEa22tlZtaxIhIYZ06dKsFA/9ni7ysF9DX2+rymto5LyG5SqvYRPnNbBfQ4y8BkmGli1KLrmTQQOBEREIL/2qFxI+zShkRP2m15u6OS+imUWEmNGJyJJdgXoPieJCiUYEfSTycvH7mF6rj7MBARAAAesJ2Fo8xBMT2s9bWlpUNEKExLp166JSnDRpktrWJFtpJk+ebD1pA0e0QjwE2NjNw3kNPs5rCIhfQyfnNSz+gBYtXzUkr0EiDSeffLI6w1x+/ClblJAMbeCCoytVpUmSrbU8CUGiohED5V+BaNBDQhKt2zr9ausX1yYIRiQGzOjgIYErBQRAAARAYLQEHCUeEjlZKfcqIuK1116j7du3R33LEUccoYSERCTq6uoS6dZWx5grHngbBPs1eA5zXkOA78x8Hlq1Yhn7NSynrZzX0N4X9GOorKxSQkyEgySv5/C+CRENSIa21aWSnpOJKP2qhMSAiBBBgTaMh8RAsrVsKaxgDwnJkagqc7HYR0QC1w0IgAAIgEBiBNJOPOhPe9euXfTPf/5TCYkDB7gyUESTm95jjjlGCYnzzjuPKioqEqOW4qPMEg++jkMsGjivwdujy2tYQqu3c14Dl17VNoaJX4MIB8lryOKsTdmeJBEHNBCwnICLoxHKQ4L36rCoEFMRERA+uFqHlkJyRtrZjK6FtzVJ6Vdp8uuqohIDEQkREDVsRldR6lKlYdFAAARAAARAIBaBtBYP+pNev369EhGvv/46NTc3D+EhidVSUlSExDnnnKM8JOzajBYPKq+hYQv19bSE5TUsGchr8OnyGkQ0zJo1S0UbJNIAZ2i7XiUZOK+BbU1a6Vflaj2wtQmu1sHrQXlI8JYm+Rui95DQxIRUcKri3Iiaiizlbi0RCjQQAAEQAAEQ0BPIGPGgnbQkVkuCtQgJSbiW0q+RLS8vT7lZy7Ym+Sr/tlMzSjwE+oN5Dd5WjspoeQ1LFrFfwwra38l+Df3BajczZsxUkQYtryEoGvJwY2GniwJzCScwUPo1GJFw8Ra8wa1NEBJBVF5fgIUEvzhHQqo3hTwkOCIh1a7lVVOepbY2lRVDReBXDARAAARAIEgg48SDfuF9Pp8q/SpC4t///je53e4h14VEIM4++2wVkZCbZzuUfh21eOA7KV/rPnIf3smawUcBzmtYzXkNy5Ytpy0NnNfgG8xr0PwaJNIgW5MKWDRkYX80/n44iYAmJAY8JOBqPXTxBj0k/MpPIpaHRA0LCanehAYCIAACIJC5BDJaPOiXvbe3l959912VbL148WJlRBfZKisr6aMf/agSEvPmzVNbd1LRRiMe+rqayNO4lfq93fwo1kfbtm5iv4YltJb9Gpq94XkNIhxqampUErREGnJy0s8zIxXrhzFTRSBY+pWUmAhG1SAkhq6FRCEkGiGGdPCQSNW1inFBAARAwL4EIB6irE1HRwe9+eabKiKxatWqqB4SY8eOVUnWsrVJqjdZ2UYiHvwsFtzi16DyGvqp4eA+WrF0MS1dy34N7gLyRslrkHKrskUJydBWri7GsobAUA8JJSQGqjb5w70nrZmSDUdJxENCohHygoeEDRcQUwIBEAABEwhAPMSBKsnVWunXjRs3Rj166tSpodKv4idhdktKPPj7OK9hB3la9oXyGpayX8Pi5SvpAOc19ETJa1DJ0IWc18BGb2ggkPYElIfEQDQCrtZRl1tyRjq4UtNwHhKlnBdRy4nWkiMhjtdoIAACIAAC6UkA4iGJdd23b5+KRshLysBGa+JkrZV+FYdrM1pC4kHyGtr2k/vQDpXXEPJrWLaMtjV0UdtAXkNFRaVKhpbXYAUlJEObsW7o0wEENA8Jl2xvCm7Tk1KnqmoTv+QmOtObMGjj0q+t7X5q7w4oJpoRnVb6tZyFhJR+rSrj/AnkSGX6JYPzBwEQSDMCEA8jXNCtW7eqiISUfm1oaBjSiyRWz58/X21rkjyJsjL+FDWoxRMPfd0t5G7YzH4NA3kNWzivYTnnNbBfQ7POr+H88y9QokHyGvLEGbqQk6FR5N2gVUI3jicQ6SGhExK+oSlRjj/dkZxAYh4SEo1gY8myLHhIjAQy3gMCIAACNiMA8TDKBQnwY7e1a9cqISF5Eq2trUN6zOGah1KpSSISZ511FhUWFo5q1FjiQczd3OLX0N3EmaCS17CfVnDp1ci8hg9/+EQlGiRXQ5KhpYJSNpKhR7UmeHN6E1DeEQM+ElqNYs1DAq7WwbWHh0R6/w7g7EAABEBAIwDxYOC1IB4SS5YsUdua3nnnHeru5if/Ea2goIDOOOMMJSROPfVUys1NPq8gUjy88fIfaVwxV0bhvIZAoJ96O9tpyeL3aQn7NRzsyqbugbyG6dNnKNFwyimn8FYCSYbO42RobE428BJAVxlAICgkNFdrrrimmdENbG3KAARxTzERD4lqNqOTHAnJlUADARAAARBwDgGIB5PWyuv10nvvvaciEvJV/h3ZSktLlYeEbG064YQTEvaQ0IuH4v56+sv9N1JdbRU/+vPSyuVLadnSpbS9sZtadXkNml9DDmcyimjIy+cbIDQQAIFREXBl5Q6Ufw2K8JCrNQsJ2dKDRso3Qsq+NvMr5CHBz0xyxYiOseXnuUiEBDwkcLWAAAiAgDMIQDxYsE49PT3KzVoiEkv5xr4/yl1FdXU1nXvuuSoiMXfu3GFnJeLhvz/3A6rfuYtyvfV03w8/Rx1tzbRC/Bo4r6FJl9dw3nnn08UXX6zyGkQ0FHAVJTQQAAGjCQwt/RoSEpwfAVfrIG/NQ0L+hnnY4VrEgyRbSwBWjOkK84MiooYjEgX5Rq8R+gMBEAABEDCCAMSDERST6KOtrY3eeOMNJSTWrFnDTyqHlm8ZP368ikaIkJgxY0ZY75LX0LhjC91+96O0dfshyg8cpnNOGEvrtu6iQ+589msIVoiRvAaJNsyePZujDFx2lf0akAydxELhUBAYMYEYQmLAQwJCIgg26CHhV+VfJW+E06+UiBAxIYWuxMlahIREJSQ6gQYCIAACIGAPAhAPKVyHxsZGJSJka5NUb4rWRDyIiBAhMKaimLq2/Zvae3Lox79+iRoPu6kwp4s6uhuoqy+4DWnatOkq0iB5Dbm8L0BEA5KhU7jIGDqzCWgeEuJszf8vDa7W4ZeEPD/pZCEhW5skIiHiSrY0aeVf2XZG5UVIfkQVCwn5GRoIgAAIgEDqCEA8pI592Mh79+6lhQsXqtKv8v9aq8z1UlWej/rZAXr6zJn0kWNnU5c7l/75fgP5/EWU5Wsid+9+yiquorPPv1QlRIsjtEqGlkd5aCAAAvYgoEq/8kvnIRESEhyVgKt1kEF7l0QjxEvCH8dDwsWFH+yxtJgFCIAACGQSAYgHG662OFm/tfB52vjeS+TpbKaifL/6UPV4OYyf76X+rDJqzZ5Lrf4xlONrpOOPKKQzTj+dquvGU+m4aVRYOYZcOXk2PDNMCQRAQBEYKPvqEkdrXURC/CNgRhe8Rvr7AywkiFrYjK6zN7i9U+VHSFSCtzdJRKKKvSPEQ0K+yr/RQAAEQAAEzCcA8WA+46RGCPjc1Fu/kd2hD3LpFh/t3b6Itm16n/bs2cPbHfx0qDWPujyllJ03ifcFF5OnP5/OXnA2HXnsPKqtK6OcLLHB9asKMFl5JZSVXxysBoMGAiBgTwKq7Kuu9Ku6cYartX6xRFBJbkQL50h08RYn8bLU8iNETEiytWxpkkTr8hLOOYGQsOe1jlmBAAikBQGIB7ssI9/wuw9tJ+/hHXzvz5+Uvnpyd+6k9evX0rp166hfHJgGmiu7kHr8Y6ndPY46egpp7sxyGldXQdnFNVQ+bjqNmzSVKkoL+AN1QEhwFCIrrzgoJORJJxoIgIA9CUBIxF0XXx+LCBYSrfyS6k3ZOiHBfpwkL3hIxMWIA0AABEBgxAQgHkaMzrg3elsPkKdxM/m9vfy4sYVfB2nj+pW0dOM22tvSRZw/qFpJSQmdfeYZdPSsI+nl59+g1sPt5PX5afas6eTxl9HhZj9lB/qouCifKidMp8pxs1hITKAS/yHKKalV2yNcOQUsIjhXgsWES0qaoIEACNiQAD89FyEhUUOd4Feu1vIafJZgw7lbNyWPd1BIuPn/JQIhW5o0Dwn5f4lGwEPCujXBSCAAAulPAOIhhWvc39tOvfs5qtDbxpmC7EbtPUB7d62lFSwa1u9vVEnSWjudcxrEUK6qqko9bfvHwuX8NYd87d109CTOh+hs4hsKL7l9JRyNyKUW7nJyfj0dO9lFOeVjWTCUUqBkPIsI/n8WEq6CanLl5lN2Pm9tyisKbiBGAwEQsCGBoaVfZZIiIDQxYcNJWz4lzUNCqjZ5mU2kh0Q+p4FJxabaSnhIWL44GBAEQCCtCEA8pGA5A30ezmvYRL7W/ZyfwJ9yvgPU3LiJ1mzYTIs37yQvDW4tEsO4M888c4jfw3Mvvc9JhMXUR6V08glTqTDLQz2H91N7A+dGHN5ItU1vEg9D/fxyFYylvKpJVFB3BGWX1LBgKOVHcxx9GH8y/3sME+Cbk7xC/j5vbcothJBIwTWBIUEgIQJa6VeJRmgRCc4lDkUk4GqtMEpeRAuXfW3nrU0+TryGh0RCVxcOAgEQAIGECEA8JITJoINUXsMO8hzezpEGyWtoUHkN6zasp/fWbqR23+DT/0mTJinRcPzxx0cdXPwher2F1NtfQ8cdeyRxZVbK7uCciU1PU/++xap7CqY8qJeICBET2cUTaGv+R8hXfgSV182g6gkzaNw4dp/OCbCE4DfwzYlEIoIvFhJoIAAC9iQgQoK3Ncn2Jq1iU8jVmn+VoxjZ2/M8TJxVIh4SZewhITkS1RyVgIeEiYuBrkEABNKGAMSDRUvpa+cE6IMbye8bzGvYNJDXsCcir+Gss85SwiFHMv9iNBEPbl8B+aiSTjyKS7Nuf4Y8214LO1o+OF386ufgRoBvJg5XnU4tJceRu7+UGtrzqLern8q9h6hm3AQqrZtOtROnU92YSiUk1Bu4Ln0wP4JfuQUWkcIwIAACSRNQHhJaxaZgLlNISPDvP1ytgx4SHd2caM2lX9u6AmEeEiIaJAVMKjVJjkRVGTwkkr4G8QYQAIGMIQDxYPJS9/d2sGhYT33dnAit8hoO0p5da2jVpq20fu8h3nYUntcgwqG6ujrurEQ8eLycCNi+hsa0vzvs8blH/Re1Tfk4bd5/mHI5vyLb086igg2Yerzk7c6m+kN+6ufE66LcANVMnEJlY1lITJhKY2rKOdwvoQsWEvx0U4REtiRaw0Mi7vrgABBIGYGQkJCIRPDvi0QfZWuTj19iTJfpLeghEazY1MFbnKQpDwlOsJavgq2ylIUE50eIkEBKWKZfMTh/EAABPQGIB5OuBz/vEfLUb2a/hv38we3jT+2DnNewkfMaNtGSzbvIo8trOProo0lEw4wZMxKezZK//YwqWpdTtt8d8z3FR32MSo75NPlyK+lgm4/WNrDj0sCdRI67g8b4msnVWk+9bjffVORTT18x1Tf0cxpGPxUVumgMRyIkIlHHpV9rKosjPCSk9GsJPCQSXjEcCALWE1BbmlTVJsmjCgqJkKs1hITiEfSQ8FMr50h0xvSQEDM6F1XAQ8L6ixgjggAI2I4AxIPRS8KP+DxNLA4at7FokHIojeTu2MF5DWvpvTWbqb0v8byGaFPr3PIOtS7/O3lZlMRqRTPOoJJ5n6bcqqmhQ+rbvbR494B4GPjuETVFVFeUQ+7WQ9R6YDd1txwmj8dD3v4i6vEU0oFDfZTF51Ccn0NjpsxgD4mZNHbiJKos4+RqlyRVsBkdPCSMvoLQHwiYQsCVxY/VxdlaZxoZEhL8p0q29WR6Ew8JEREt7cN5SHDFJhYSpZwrgQYCIAACmUgA4sHAVfd1cAK05DV4e1g0tA74NSxXfg17mrsoMBD7Fr+GRPIa9FPr3rOC2lb8XblPx2r54+dR6fwrKH/8MUMOiSYe5owtojHsCaFuGlRuhI96mxqo9eAe6m5rIp/PRx5fMXX05lPD4X7KCXiprLSIaibPpAoWEuMmTqCyklwWEsGsbFeOlH7lbU3wkDDwqkJXIGA0gWDpVxWR0HlIiJDwDZR/lXyJTG+JeEgoMzre2lTMkVo0EAABEMgUAhAPBqx0v7szmNfQ1cyP71g4sF+DymvYyHkN+xo5r2HQjE38GiQZuqamJqGR3Ye2qUhD967FMY93lU1j0fBpKj3iIzGPiSYejp1YRFOrC7hefIA8UjGWd1eFhISXS782HaS2+j3U1dbKx/RRL3tItHbmUFOLn/JdXiqvKKcZU2upcMw0qpp4FH+Acl6EVGziFvSQ4K1NykMCZnQJLTYOAgHLCUT3kJBKTVr5VwgJol6uVNciidacI+Hhv5eRHhIF+SwiOBohydYF+ZYvIgYEARAAAUsJQDyMAndATNkaOK+hdV9wi5LKa9hAq9dvpKVbdoflNcyZM0eZvCWa1+DraKRWjjR0bHw95gz7skuoofxsmnrml6iCrRvy82I//RpOPIQG4KeNUhNdDJbChIS7lzob91E7v7o72vmmgsu6drbS2IMvcpShlvKrJlNe7RHkLptJ/vJZVDp2FhWUVVKWJFpzk5Kv4mitSr8i83AUVxzeCgImEojmIcHDhYSEVG0zcXindC0eEpJo3drpVwIr0kOiiAvTSTRCohLD/U12yvliniAAAiAQSQDiYUTXBD990vIa+vlxfd8hzmvYTmvXr6X3126mDs5r0D5kJ06cqCINJ5xwQkIjBXxuJRpaVjwd8/gs3rvcXHkcHSw5jUu1VtPxxx7NeQjDf1AlJB50I8rTRtn/K9sYREyop4/88jSsI+/qJ4kOrVf/1ntIZBWOU2Z0hWNn0/6C4yl37AlBDwneau0SMzzlIaETEgkRwUEgAAKWE1AVm/il85CQOahoxMDWJsvnZLMBE/aQ4IhEdTk8JGy2fJgOCIDAKAhAPCQJTyICbs478Hu47Gpf20BewzJaun4r7W3rlhRi1eNI8hraVv9DCQfZBhWrlc/9GFUe/2l6671lIZ+H41g8SDnBUUceYgwqH5LutkPUteZp8m5/VR2liYmAbHWS0o98jHw9WLyA1nhOoF62s6jwt3DJ10kqP6JqwjQaV1fFZRCZEDwkkrzqcDgIpJCAJFlr+RG6LYiaiBBBkelN7yHRzl4S8rdQSr7m8YMTvYeEMqNjIaGKX6GBAAiAgEMJQDwkuHB+Txf1HpC8hia+S+Y7Yx/nNexczXkNWzivQfwaBvf1n3baaSohOtG8hs4tbw9aF6tRAAAgAElEQVRUUDoQczYls86gKhYNedVT1TF6kzgzxYOft2Z1r+HtU6ueijk3CUo01FxATeUfpmxJFudwhL+nn3ysr/Ye8FEfF5fnvGwaxxWbyuqmUQ17SNTVllOezkMimz0kJNE6Cx4SCV6ROAwErCcQLP2qRSQGtknyHwAtPwJCQrZ5wUPC+isTI4IACFhJAOIhDu0Ab0tyN2whb8ueoFkaJ0M3NayntRs3c17DLnIHBh8hSV6DiIaZM2cmtIbdu5cHKyg1bIp5fNHE+VR5wqepcEJ4BaUw8TCfIw9x9tcmu21JJtS9/kXqXC2RkPaY8yucfRH1TPsELWvOU8eI+VwOH1/NHhLZrY0DHhIF1OMrot37PeTix5VFBS4aN+0IKhs3g+omTKHaKvGQCJrRSRUYlR8hVZuy+bEdGgiAgC0JhDwkpGKTZkanExKSK5HpLREPCdlyKmZ08JDI9KsF5w8CziEA8RBrrXhfjrd5N7kbt/I9bTCvoZfzGtatW0MfrNui/Bq0vIYJEyYo0ZBoXoOHKyi1xKmglF8zXW1PKpl5etQZ6sXDsSwe4iXnJSMeerf/izpYNPS17YstGqadxl4SV1Aez7Olu4/e3d4Rduy0ygKaWJKnPCTaD+6mLvaQcHu85OkvZCOmfNpf72MPCR+V8jFjWUiUi5AYP5GNmNjFWjwkVOnXvAEhwVEJeeKJBgIgYEsC0TwkZGujtrWpH67WKodsOA+J3ByXeghUw68yNqNDAwEQAAG7EoB4iLIyvk5OgBa/Bt6qRH381L3vAG1cHz2vQZKhRTjk5MS/ue3jfImWOBWUcoqrWTRcQeVzLxr2mtGLh/nzjuYSgaPPefDsX8mRhqc5KZqToWO0/LFzqfRY9pKYMD90RDTxcERtIU0q4zKwWj4Ee0j0NNVTe/1e6mptIi9nYrvZ0bq1M5cONvooj0u/iodE3dTZVD5hJokgK2NhERISUvpVVWwq5m0TKP1q1z8omFemE4jtIaFtbVI5UhneEvKQ4LKvtfwq5iJ1aCAAAiBgJwIQD7rVkCTo3gPrgnkNAXfQr2HnKlq1YTNt2H+YKxuNLK/B7+1VidCtK5+Jufby5K7yhCtUtEFv3BTrDXrxMI/Fg9QYH2nCtK9pB3VyXkPvrg9izi+3YooSDYXsXh3ZoomHo8YV0uwxharMo9fH1akiPSSa2UPiAHtItLfx08l+Tv4uoUOtLmpkM7rCHA9VVFbQvCOq+ElcPsnYeRXjKLuwSg0NDwk7/QnBXEAgBgFV+nUgPyLCjA5CYpBZIh4SEo2Q8q/wkMBvGwiAgB0IQDzIKrBHQ6/kNfA2JVV7VPIa6tfSGs5rWM5+Db008ryGttXP8xalpzmKEbuCUsXcS6iC8xpyiioTviaMEA/HVfVQ+Z4XqHtzsIJStJZdWKkM6IrnXBLzmOHEg/5NYkYnZV+9eiHh7mEPif3U0bCPujo71DaHvLYdVH3o3ywSqii3chIV1B3BAmIiUUEFuUrGU07pWMoqHcfbmqTsK7/EjC4XHhIJXzw4EASsJiBCgvOZXFwCVhKutSZRCK38qzKozPCmeUi0dXKZbE68DnlIcPpXFu9kknyxoIfE8L4+GY4Rpw8CIGAygcwWD5LXwInQKq+BqwqR7xD1SF7DeslrYL+G/qxgSVJuyeY1dG5+S3k1+NpiV1Aq5QpKEm3Iq5qS9DLrxcMxxxxNYyoTjzxk+T00vv4lGn/wZR43xic2f9iXzb+Ciud9Om4FpETFQ+gkVVLlUFdrz7Y3yLf0t1yuJFgKVu8h4cqvZU6TqbBuNu0qPIMTyOdw6dcaKmRjPHhIJH354A0gkDoCykNCExKD0VzJi9ByJDLd1VrzkBARIS/5eyklX7Xyr5KfXlbMZV/hIZG66xgjg0AGE8hY8SBbk6T0qspr6Oe8BnaH3rhuCS3dIH4NPSG/huLiYpXTkGheQ/eegQpK9bErKBVyBaVqFg0FE+aO+NIbqXioa3xNCYdcX+xISPGHLqISjjbkFNckNL+kxYO+VxYJ3fvWsIcEJ2g3rg3+ZEA4SHErMe6W5uf/3zH2s7TOdwy1ufOotKeBZlTlUcWEWTSGPSTq6iqpQNJOlBldNkckijgiwa9ctntFAwEQsCcBTUioik06ISFmdAOvTBcS8JCw56WLWYFAJhPIOPHgZx8C98ENJGZvwbyGg7R7xwpaLX4NnNcQ6dcgCdG1tbVxrxH3oa3Kq6F715KYx8aroBR3EN0BevEwd+7RVFcVJ/Kw7i3qYZO3AnfsSEjhtNPVFqXc6unJTCVqtSUt52G4jnwtu1Up2N6d/xl2PM+RX6AtfZMpx8MVnTgc4fMXkK/LRbu3NVOfp48K2UNi0vQZbEY3iz0kptBY9pDIjfCQkERrqd6EBgIgYFMCyohOXoOlX2WmkjclQkLc7jO9iYdEB/vnNLf7qUssdfg/iUbk8rYm+SoRicrSYOlXMQ4dqKCb6dhw/iAAAgYTyBjxEOjn6j68PcnHeQ0BeaTNkYamg2tozYZNtHzbHuqN8GsQ0TBr1qy4uH0dDUo0dGx6I+axOSU1KhG6/OjhKyjFHSyWeDiaxUN1dPGQUAWlccco0aCvoJTMXJKNPPR1t6hIQ/fGV4YdpviEz1POEZdRY6eP1jZwhIjDDzmedsrtbaOSnibyd3ep0q9d7nzauY+N+3jPQ2lRDk2YyaVfx86gMeMn05jqkqEeEkpIwEMimTXGsSBgJQHxeAnlR+jugLX8CJjRBQVVW4dflX/t6g2QFHfVRIRsccrOdrGQIHhIWHnhYiwQyBACaS8eAhzz9rXsZeGwJZjX0HeY/Rp20Lq1K1VeQ3t/dmjX//jx49X2pA9/+MNxl18iGK2cCN26KnYFpaxs3lbDokHyGly6kHzczhM4ICzyEEU8+Jq2q7KrvbtjV1AKlE2i6uOvilpBKYEphA5JVDwEeA9SF8+pi6MNfm0/UpSBSjnPooTzLbQtRw0dXlq0i8WDrs2syKeqvjZqPcgVm9hDwsvlnNz9RdTWlctmdG7KDXjZQ6KQxs+cTRVjZ9JYLv2qPCSy4CGRzNriWBBILYFg6VfN2To0F7hahy2LeEi0dATzI7pZSLBuCAkJqSIOD4nUXsUYHQTSjUBai4e+rmbeorSeHZJ5f38/b3nxHaBN65fSEhYNe9t7w/IaNL+GXHl0E6dJBSURDv3DVVA65hLl15BdVBGvuxH9XC8ejmbxMHYg8tDHHhVdvD1puApKvtxyOjjuEhp//KU0tXr0OQGJiAeJMii36p6WmOdbfOT5VMrGc9mlY8KOaez00gc7w8XD7NoiGlvC+5X4JsLPorC3pSFY+rWtmbxeLv3KHhJNbTm0r95N+S4u/VpRRuNmsJAYN5PGTxhP5aXsG6GZ0bGHRFYuC4v8EnhIjOhqxJtAwAoCsYWEb2BrE1yticRDImhG5yc3Py/L5lSSPP5Yk2hEDu8Ik/+vhoeEFRcsxgCBtCWQluIhmNewkfMaGvjm0qNKr0pew5qBvAa9X8Opp56qog2J5DVIBaVWrqDkjVdBiUVDXnXyFZSSucr04mGOiIcKL/k2PK2coWM1fh5F9eM/RgfHf5z8rhw6dmKR6eKhh/MZJNIg+Q2xWuHUU4K5FjXRt4lFEw/zJvDcq/JDpV/VNgYWEv1e94AZnQiJNt4n3U+9faXU0EzU0OCh/CwPVY+pprFTj6TK8TNpcmkHV4CtYw8JFnkcpYKHRDJXIY4FgRQRUB4SA/kRutKvytVahATnR8DVmqjHzUKCtza1cVSC08OC4mEgR0JERUF+0NEaHhIpuo4xLAg4lEB6iQfeE9/LeQ3epl3BOp8caVB5Des30grOa+ihQRfoOXPmUKJ5Dd27l1Ebi4behtgVlIq4gpJsTyocRQWlZK6hsG1LxTspd+cz5Hdz1agYzTXjAlpVcgF58wa9JMwUD3NztlPF7hfIw34ZsVp+3VFqe1LBpOOHPfVY4mF6zWDUROrFe9iMTjwk1E2DCAn2kOg6vJ/a2UOiu72D66a7qJfN6PYfYiO6ti10+thGyhszi/JrppI/v5K9IyZQTtlYjhZxgjxHIlxcqSm7oAQeEslcmDgWBKwmEMNDQgkJvmEWMQEhwVXteDuTRCPaOBA/rIeEGI7GD8BbvcoYDwRAwEYE0kY8eFv3kbt+M+c1cKShr4l62tmvYd1KWjSKvAbJk5BIQ9wKSiwaSmacZumyingoaNtJ1e3LqMB3OObYRdNPVzfoTdkTaPHu8K0/ZoiHot597B/xElW1xK46lVM+kSMNV1DRrLMTYpaIeNB3JDXRff+fvfcAk+SsroZv5zTdk3PYCRtms3al1a6EkJBAARSQECIa2xhh/Bls89k4ACYjZIMJnz+EPxsZh98EgQRCQhIogYSQVllabQ6zszM7Ofb09HTu/s99q2umuqeruzrNjnbrPk8/sztT4a1b1d3vee895wBECCDBNhYMJBZ8NAczuoW+p8hz+n5wLvA7flTwMlpryFrdQfamXjJXtZLR7qJY6xVkr2yChwRmHiBsCjM6EK35px56BvQMrM4MCKUmrkgIM7ol6ddFMzqWf+bFhXM4JA8JCUSoeUi4nazYBB8JVCWYL6GHngE9A3oGlBl43YMHVu4Jwq8hFgSnIcZLKkN04LW99Pz+IzQIXkNMaFDAmdPpXPRryMVriHhHaOYltAAdzKWg9C4oKL11xZ8o/8CLdPKRf4Ps6rDquW1QUGKvBnvreWKbEW+4rODhmYMD8I+4jxrGH1Mdk9HmkYzntr49r5zlCx5SgETS1To4dowiB39C0dN7STjZYkVy0UOCWxySQOJ3FR+g05ZeEKw7qK3GTR3NDTCjqxErcZIZHTwk2D+CfSR0D4m87qO+sZ6BlcyATLKWpF91IJEp98JDYl4iWs/OxwWwko3omCPB+KuyQgIRzJPgVic99AzoGdAzsKrBAyslGVSEquORgMRrwESfoKzDoKH/2PP0yoEjdGB4kgrhNWhRUDJAQYllV8uhoJTrcQxNHBdE7fk+dQUlS3WnAA3OnktTDlcu8MASuOMv/Igir90NmMbEg8zhARGax8WtQPlGMeAhBgK5j2VhD/8q42m5sIBLoOnqS2my5nwKx500H6uko5NOov5DVGVaoLauHqpp20ANbWuoER4S1qSHhOi5RiWCida6h0S+d1XfXs/AymVAAhLLPSRERSLZ2iQWFc7h4Fx4ASRkD4k4vn950STFQwLeEQwk2EPCaNQrEufw46Jf+jmegVUJHrKBhgR4DWFMooPjJ5K8hmGaGHqF9h08mPRrWOI1bNq0SVQbtPg1zL78M5p+ERKi7DitElVQUKoCGdpcJgUltfOyghKDBu/BX6qOzeiowar+LeTafF3GbcoBHvwHfiHkYGOBLApKG64WbVPmNAWlfN53hYCHeCQoiNo+KE9lC+vm95Bp4y10aiZEQ2NjZArMkAnPgAG9TnFflOa8BjrRDzcmKDp5KqzUvm49iNbr4WrdBg8J95KHBE9MbC4y6R4S+dxafVs9AyueAYMRM2JUI9TM6Jgjca67WnMOvEnFpnmQrjlYpUmQrRUeEky0roQpnQ4jVvwx1k+oZ+CMZmBVgYdsoIGzFJ45TaHRw8QTQ8FrgF/D/n0v0tP7DpE3bi7Ir8F36DEBGiJe9RYg9/rLhOyqtaZjRW9WAtc5Dc7FDManFqygFO+5hRouQouSXd1BuZTggR2heWIezqKgFG2+kJp3v4esKgpK+SQyX/Awv+9eUW2IZ5HSrdh0rQA1JoCuMFqbDo8F6cQUjOYQBvQzmYOz1BaZotDMOKQP4SEhpF9NdHIgQGY4k1dWVVDH+o1U2dxDzfAHqa0GcDBg6Q6lDDa4MqIawa1NrFGvh54BPQOrMQMq0q8YquxqrQMJiXDO1Qg1DwlWcKphxSa0Nblduqv1anzS9THpGSh1BlYVeEi/OBlMxBZmKTD0Gla4oSYkeA3DAA1P0wsHjmbkNbCKktWqPpHm87CCEjtDB8cOq+bU2b6DagAa7K1bSp33nMebfeXnAjQILodKTFecRyNVV1P35oupvTGzw7S8aynAQwjKVezVEBpWV1DyuTfQSPN11NK7mzY0lIZcrBU8BI79WkjVRr2nVXPm6AKBfAcDwa6UbY6MBejgqAQe5NjZ4iYXAEFwZpSm4SHhn52mSDhKgVgFjU0Z6NTgAlnhIVFbVw1X641U1dIDD4lmqnJDpSnNQ8KIqoRY6dRDz4CegdWXASH9ytUIbm9KfZ/KQCKC9qZzPVjRbgayr/wKhLB0tcxDAkRrqDVxa1MFSNd66BnQM3B2ZmB1gwesvAdHDkm+CoLXMAxew3P08oFDdGh4msK0xN666KKL6PLLL8/p16BZQQmgoWLtyioo8SPmO/JrIQsbgnqUWlSsvYQOhdtoztAGbkc1bdiwhdqbygceItMnBWgIQKlILYKOFhjPXUeTtVLONjU7Vgw8BAdfFJWQ0NhB1fHZWrYJhSdby/aM22QCDxd3esiJZTWx+oi94uwhMT5Cs6OShwRwhJB+HZ6I0+lhP9lNYapvqKPWdZuoBh4SzS0N5LEl0GqNCQmkg4X0Kys2gXCtJHCenR8t+lXpGXidZkDFQ4KvRvaQEL4y53iwhwRXIxhIMKhQ85CoQ2uTA36eeugZ0DNw9mRgVYAHucKw2LaEiVZo/DiFJk5gzhUDbhimqbF99Br8Gl442k/+xNLKEPMauNKwfv36rHdFKChhUj53aHUqKC1AQYnHFxg+oHodjrZtohLiaNtOSp+H9QAPHWUAD1H/lJiU+w89qDomVlAybXon/c58Wco2KwEe2hKDYnyBU3tVx2ep6RSgwdH9xqzPRybwcNlaD9W4zEKdKYwvR5Z/ZSdb4WodgofE+GmaHYGHhM+Hv8FDAq1N/UMRGp9coBprkG7eAVO6um4KA1hZKtvJwh4SrjoxDt1D4uz5ENWv5CzOANTVDKZkRUKh2MSfAQJIJF9ncQY0XRp7SEgVibj4jLTgK1oQrZleggKEyyFVIxhI6B4SmlKqb6RnYFVnYFWAB2WGuMrA1Qbu96foFAXmjtPBA6/QsweP0myUV4FjkJOLUwv6zJkMvWvXrqwJjof9NA2y8ezL96hPgKGgVAWvBp6Ys6b/SkZw/JjkJdH3jOppbbWdgnNRsW5pApwKHjYDPOBD2ao+9nzalhLo+Z9/+ceSWzXLEamEGwpK7Aw9EzbTE8dT26vKCR5soQna4n2ITKfUZWFNzhoBGlzgNmiJbOBBub8MJMIohEWTZnRReEjMjw2Sd2yIFubnYEB3gDyTLwgPCYO5kmzgytgae8H/WAN1Jje+SZvJ5IardfVayUPCAg8JtDXpHhJa7pS+jZ6BM5SBZFtTuvTroqs1K7ed4xWJVA+JuABXTLCW5V/561XykDACTPDfVvb79gw9Ofpp9QycdRlYEfCQToTORIxmPsPC4D7hkpwAr8GAFqUjh56nfUdP0mlfkMJw+4rhk9lms9Eb3/hGUW3IxWuYefmngtfAAEItqrbfICbmJgc+yVYwIkJBCRP0g5klRHkoZkyAWRa2cttyBSUleFi3YTOtKRF40KSg1HsNubffgglwg8jYtD+6IuDBFA9S8/Av4Cdxv+qd4p5lARowPmMeZGWt4CEFSKS5WkePP0ThF/4FhH5JCExUKBQeEkY7zOhq19Ar5muoElWkOki/6h4SK/im00+lZ6BUGUjKvgqOhGLBaRFI8Pv+HDej0+Ih4QHBWgISBt1DolTPpn4cPQMrkIEVAQ/ydWQCDewILXgNUFJKgNfAoGGo/2U6fPwkHZ3wUjBuEJWGi92nqLnKRlX1IKR2nS9IzNwSkil8hx8TE/NwFgUlz/o3CdlVa037CqR56RRcUeFKAys8qQV/IQkvCYxPTa0nBTysB3hoLq7ysHDiSbQA/YQiM/2q43J0XiwqDZY6rJgrYiXAQ9/TdwvnanNMXUqXqwxcDTG5avK+p4WAB/kkgZNP09zLd1F0um/xvELqMelmy95yHH0tH6AR2kDHxq0EPEyt3oPwkOim+s5N1NDSTk31VVihw47YQfaQEK7WFr1hOO8bqu+gZ2ClMiCABF5obwKSSPkMkD0kznkgkcNDglubqjwSiKjxsDmdXpFYqcdXP4+egUIyUFbwsIzLoBwhlmaDMq8BLl2G2CjNjB2gYyfQpjQ0QQsJs6g0MHDo6emh3bM/WnZ95ooGcrZtJUfrVnJ17aHAyEGaBWgI5FBQ4km54wwoKHmhoMSgIZuCUuXWawVoMOeYACvBw9p1m6mzpTDw0BQ8LEBDaERdQcnWuJncO0E2bt2Z8RkrJ3hYOPY4zb70Y0r4QJpXCeYzcLWB+Q2FRiHgITyyX7R2hYZeVj2tsbaXLBtupkOhJvLPTJAxLHlIhOJu8g3O0vF+Pzg9C1RV6aCOtRuotr2XGtGS11DnSfGQEG1NrNgEGVg99AzoGViNGcCEV65IpFU9hRldkh/B/z6XQ5uHBKs2SYBChxHn8tOiX/tqzUBZwYPaRUdmh0W1gV2isVxLQfg19PUdov39QzRvsOJDNi5AQ21treA0bN++nfq++56s7Ue5Emyr75F4Az0X59q05H9nBSVRCZlVlxB1r32j5CVRp20CXCx4cPoHaLP3QTIMqXMtzCD5unfArXrt5VlzUg7wEBx4gebh1RAaO6R6bjuUk9irgZWUio18wENkZkBSnzrxhOppzZ4WUQWx9lwhVJleGpyniQX0M6GPyQIPCcvCDFX5RykUYg8JSfr1WP88WeAhUVtTSe0bemFGt054SNSxh4RR6SHB/AgGErqHRLH3Xd9fz0B5MqDuIbEIJPC5cKZdre/DmtH/QhHcg+LmIx8jaqsuTzbUjpruIcEFB9mMjkXqFj0k0NrEXIkVpiSubDL0s+kZeB1loKTgIZfJW3TBixXuAxT1w5E4Dh5CeIj6+16l44MjNM5KrJgfMWiwQKZhx44ddMEFFwheAx93+N5PQYlof0GprWEy9O4PFLRvMTv5T70I2VVMMlERUQsnlJOqMT5Ha34TYCV46EHloUtj5cEanhGcgYZxdbKx0V4puVVvebumyy8leIhMHJMm5lkUlBYc7WTdcgut2Z4d1GgafHIjLeAhFpgVY/MfUOdcGC0uVGneTRVbb0o5/d5+H414AR4U8cZWpzChmxnuJ9/MDDwkIlBsctPQeIJOnJonhzFEdQ3VtAZqWlXNa+Eh0YSVOIWHhNkmZF8FkNA9JPK53fq2egZWLgNZpF8ZSLB/xJkyo+v+HGHxQkrFe88n+vo7Sp+Wv/op0YMQEfzAhUSfulr9+Ms8JBhIwK6JCddCBtbCik2EioRR95Ao/W3Sj6hnIK8MlBQ8qJ05hj7/8NgR9NOD18Bs0sgQjcP07dTQCA3OR+DXAJdkfIpymxJLr5533nlUU1MjQIMhudQw8uCXyX/y2bwuTrkxT7AquveIFid+mZNk34IPmGXHUFJBaT6HghJzLtwKBaV8xqIED90AD925wMOMn04/80NBODZwM37GMAjQwKv5BkxMtUYpwEPUNybJwh55WPW0EUsVvCSup7HGt9B2TLy76+xah5hzu6zgAc+h75W78PoJyPxAuSpRse1mwQnhZy09MoGHt6ytTvGQCExBTpjN6Lyz0E3nL/UK6h+O0eAQFJzgIdHY1IiKxBaqbu6m1tZG8riskEFkEwrdQyLnDdY30DOwGjLAQAIVQwMkYNXM6FYKSPzR94l+qVjXsqMjsu/zpU3ScwNEN/0bPqJA5eKv8qEvazt+uocEm9GxxCvLv4p/A1TUoxrBQEL3kNCWU30rPQOlzEBZwEOKX8NEn/BsYPnPRHiE5meO0MDpQTqFyWzAYMOHigQa2traaOvWrdTe3p4CGuSLnX7uBzT9/A9Ldu31l9xKldu1raxrPakmBSVwGbg9ibkNxUQKeFgL8NCqznnglXLmDVBoVvWULlZQAmgwVdTnPaxiwAO3rjFo8L16t/p50Uc81HQ9jbRcT3H+0kWsFHiwDTwi2qei85PquVt/JQDXLWT2NKtukwk83LiNewQM8IhIwEdC8pAQZnQBP81PDtHssOQhEY4aKQgzuhODIRod8ZHdHKHm9lbqWL+Vqls7qbWpgVxOEywTubUJpnQwo5OkX9mMTu8YzvuB1nfQM7ASGRAeEky2xmea0kMC55ZdrRlI/CVUxnubiD5cwo5b5aReean/791EN+RXBM+aqfNuJxpXaFwUUt1I95CQqhBLHhJOrCExiNA9JFbiodXPoWdAykBZwAMfODo3ijajg+ApLAheQ9h/koZP91HfxCwFzE70ekrSqx6PhzZv3ixM3rK1PfkOPUZjj38r7/tmtDjJVt8tJlOyOhNXHvjf/LtSRFwoKP1YqCiphVBQQnsSqygJeb8iQwkeuno2U0/bcvAQOP6kIPRGZ0+pnk1NQSmf4RUKHuZf+5lYzY+HfOoT803XUWjtTfT0SGrOyg0eaqafp/VTD1J8dklBKX2Qjo7dAjRYGzbkTJcaeJAra3wA7n+WgQRPGvg9Eg/4yDd6mubGTtP8vB9AwkLzQYcAElPjPuqqmqOrt1spXLudEp4ecjd1k8NdjTe2VF1iAKF7SOS8PfoGegbOaAbEd4LwkUgFEp/6OdG3fyMN7YtQ7L71otIMM3VSz58V0qJMZy3R039ZmnN892mizz2QeqxKTPQPfaaw43P1Yp7N6Lxxmp1PSB4SCiChe0gUlld9Lz0DhWSgKPCQSU0pFvRRENyE6PwUWjz8ZIgO0+jQYRqanKVZAhk6IUmvmiBrt2HDBtq4cSOZwYxSTqLkC1GCiSh8EU7/7JPEP5VhdteTBYZbFk+jaEXif5s9DSlgoZDEaN1n9pV7BRk6lmUCXLX1OsjCYmW6AAlRtXFkAw+hoVfEpDybgpKvYgM5t91CHZt2a71U1e3yBQ+soMTcgahXXUHJ2YpfD/gAACAASURBVHMpVcCrgRWUxnxherovVaK1XODBPXdYcEIq59T5NdaGXlGlsXdkNyhUJkwLeFBuv9zVGl+W87M0NzpIc+PDFIGZYsPwzymKLqoYm9FZ2YxuDdmaN5KhZj1FK9rJwf/HSxj9sRmdDCRQmdBDz4CegdWZARlIHBwz0+XfMqDqKI3zsnVEP/vj4l2tUyf1DByO4rVRnIMn4M/+VWmI0+0ACZkkaktR3ZA8JAAifAn6/K+M9MgJA21tTNA/3xATHAkjWpt0D4nV+Xzrozo7MlAS8MCpSGAWExw9DF7DYJLXMEyzE0doZHKKptgZGi7OMq+hs7NTVBq46pBvBMCV4Chl5SDfMfD2WhSUKpIKSjaNCkr5jEMJHjpReViLyoPBd1LIrgZOPqV6qKC9FbyB62iy7mLa0ebESlPxE0mt4CE4CAUlljbNoqBkg4KSewcUlJqXaucrAR6OHTtCgdfuptrpvaq5EwpKAA3O9W/O51aJbfMFD8oTxPFNyW1NrNrEYgORA1DuOvKgwASyAThTidjRmoGE0VFDhw17aKF+NzV2bYaHRBs1NVSRjYs3bDqB1U0GEiYmWuseEnnfS30HPQMrkYEr7nBBpS217fD4F4ga+GsTk2dZ+pV/5hOpk/oR7DqMVydeKDsgCmktSj//zXcSPXNS/i1UFbF0SCS1dZayupHefvW1a2K0sT6xyI9gZ2vdQyKfp0PfVs+AtgzkBR4ytxVBs555DWPHKB6LoNIwRgve4zQxNUETwThFoD4TT/IaWHp17dq11NAgORPLkdUPQtt1rNhWWhSUHFBQqmEvCbgIlytSKg9Q4WmauocCmFCqhtVDA+ANjDZetbjJSoGH8MRRmn8ZCkoD6oR3S02XmJg7ui9ZdgnlBA9xKChxa1dWBSVrhRhbxbZUBaV87m0x4IHPw5whrib5XvpB6mnZxZpbnIAJDPj3rGsbjTsuolGvg46dWqCYfxbSrxXU3oP3XedmamxuhodEJcr9svSrWRC8GUwYzGAh6qFnQM/AGc/Az16z0Ae/v1y04qOXJej2G1MBxaKrNT4HmCuRLZZP6mXGtBu7rRe7mrFqP/ClwlPAE/ob/1W5P1c2sKpBW8UvS1ndSOdU7Okk+rdbpNam+SAzyMCNAIBgjoRckaiBd4TuIVH4/dX31DMg3seYuEvvsAIiOjcmZEjjIciuRiE1GThF05OnacwfpqjdQzEcmXkNLpeL1qxZI8jQr9cIsoIS2pP8J9VXpm21XZKXxLrlE+BSXzeDh1DYTLXeV6nB+wRot2rOQwahAOTvvpH2DqZKhZYbPPTYvZKC0tFHVC/f5KwVE3PXprepblMO8MBEfR4bV2riWRSU3NveSRXwumDuTDFRDHjwH3pQgK/owpTqEMxdV9J+z5VocTCSKTBDpsgCjBdjFJuL08gE0bE+HxkTC1QPrcOO9ZuormMDNTU3UV2tm8xCsSkmDOgkfoTuIVHMvdb31TNQbAa6vlRB0BRJBr/vpapADT6G+j6LdmD2eEka0inPJYBEUvo1vWUo86ReyTfjyb20gPAF6HkUStDuBfCYCyrH3p/8Tw9+wvkNUYrqRiZOhRL4cEVmeg5AAp+BTLrmCgSrNXEFVveQKPYJ1fc/1zOQFTxkIzAHx46iTekI0AdKkpBenZk8SdMLIQpa3BSFcgS3KBnReMgqSh0dHYLXIEcuP4jVdFOYYzH9wl00d1BdQtTsqhVk6Mot6hPgUl/T3h9/jaqmXyQzeCVqoVRQGvGG0TqTyhsoF3gwxwK0de6XZDl+r+rYjEaLkIRlEzp8E2ZNT6nBA0/GeRU/5ldXUJqov5Q6Lnof1TS0luTWFQIeAn1PCYATnl6s/y8bi2PNHpFHY/VaeuSIF/KuEog0AhC5I15qCEICd3YGZnQxCsbcNDASgxndHNkBJBqa66mzdwvVtK6l5uZGqqlCK5MhWZFgD4kkR0L3kCjJI6Af5CzMwMFRE03OG+jStUmzhBJc40fvcdD3n5c/E7nlh6sDm/ByiKP/x/tDdNPW5EJQFg8JrI+I1iZWcWM/CfVJvTxo7giQFvgKbS36yq9A8H5SPh6XQbjNWC6HLFU3SiELm9p+tUT6zgRMhIeEFy9wJAKhBD7nUj0kuCpRV8Wu1rqHRAkeYf0Q50AGUsCD1kk9b7cAA7TozFHyT79EszC4WggEKI6VkBhMq2JYuWxoboUWfauoOsih9firIe+JpILStAYFJTahyzUBLtU1+Y49SbOogISmsygodV0s3I0tdbzSI8VKgYfm0YcE4dgUzQJqNl8vqiEmhzY701KBB56M+179CUWm1BWUZqp2CEnYeVcPXbbWQzWu4pWxOP/5gIfQ8D5BKA8Nv6r62NgaN4mKja0dzk7J+OVBKJmx02Iy3FYT7Wz1UDy4QIGZUZodGqD5OXhIhA3Yzk0nh8J08pSXnKYANeO9umbTVqqBh0RLCzwkKqz4gl3ykJA5EoKJqIeeAT0DxMDhijscgtD8TzdG6NY93JpTXPAxL/6WBBKk4JYfrg5w5aFT/OaydXH6+YegYpgeQvoVrwweEt95gujvFtdy0if18oEYsHD1QQIuz30iP+L06Rmii78BwLL4ETSIo6QKnEjHl6obxRCnl7dfjS3mJ5eiUwC3iasRXJUIA1ToHhLFPbP63udmBjSBh0yTfu/EEJ1++VGaHh+SqgwJL5nwqqyIU3V1FXnqGshcUU3Wylr0UltyqimVO/1KnwhzRQM52ySzOFfXnmWSrVoUlCqhoMSyq6VUUMqWg4XBV0TbVGBYIoxnClvzFmlC2bpj2Z/LDR4O7n2QmgEa7MFR1fE5oKDkTioo5XO/iwUPoZHXpMk4VKjUIla9gU7UX0uzldsXN1lp8BCe7heVhkDfb1XHafa0CkK5c90Vy7ZJBw9VDhNd0u1ZJFtzS0MiME/+SZjRDQ8ID4kQxAz8IRedGAjBjG6G3NYoPCRQLezdRnWtPdTSXAs3V/AiYuhDQLXIAKUmk+4hkc/jq297lmbgwm+66OiYxD9owzrI/r9NrewWctnKYxJxu1J/8jCpE/unPx6gTU1ZCA5C9lU2ozPSrn8gOsLzaxG8Hx+bf5FuetmJ30ktUteg2PG992u/iqvuQA6Yey2CAQ8Dn/Qovrqh3n51Hk4mAZ97P0J0YUfuseseErlzpG+hZyBTBvLmPEQiERobG6OhoSH0VkaxqjlHcbgDW6NokaipRA91DT6bpgUHgmKzghxldLjJWlULGVXoz3Ov5hmIbCZzrNzEQMIARSh/39MUhgymWrjXXSpAg7WWP2TLH0xGZw+J+RO/Uz1ZzNlOHrT/VG28XHWbcoGH4MDzNAMDuvjkYdVz21rOE+1JSgWlfDJXKHiIzJwSoCFwYrGOvuy05kpMxlEFGfRcjJVEbhFYipUCD7GFadFG5T/4C9W0GG1uibS99UbVbTKBh8vXV4rteQEggs4KYUaHn7KHxPz4afKOnCY/PCRCUSvNLdhBtA7Q+NgseRwGOr+3mvZsgryLGauhjjoyuZvI6KwnA7+sjiUgkc8N1bfVM/A6z8DXHrfTbQ+nfpfdd2uwqPalO/fa6BP3oilfRKbqAH/nSBP79++K0R03p35eqX94mOkD/2Oj+/dlMoxkEMEvmfvA3C5JtjVf4nTLp5Uj4OP145UOTnhyz5P8wonT6u1X3HIlibFsaSF6+KPaHzLZQ2KWORK+uKqHRK1obTKAfK2bb2rPrr7l2ZiBjJUHtfaiyclJ4tfCAlRcQMZk8MD+DE1NTZIzNJRrIl5o0HtHhHSrkIVcBBJzbKZLlooqMlfWkBVViZVsgfC++nOaeAr6cRmDPwiy88adbeeB13ALQEb5FJSUQ2NHYzad8+5XV1CKGp00Xnk5Oc77sDCJc9jUP9BKDR6EghJPzE+pKyhZa7uFV0MmBaV83kz5gofYwkxyMn6/+vcpKyhhBb9iq6SgdGQssOLg4e1bPORHGxUDHFZTUguu1jBw4FX/bJENPCj34y9KNqMLsbyrbEY3P0NeGNH54CHhnw+QEeTs+tP3CelXvGmFX4S9ZSMkknukcaAKYXQ1krFxG0CEO8mPgCGdRdlykc9d1rfVM/D6yMC4z0jbvupc9F+QR63aTqThsviYe77pBG9Q3jhTy8/SxF4iTudX6WAFp//7pHWZ/Kt0Rj4xtxgxkFjiV2glTgvJVCgsLf8WZRDBx2WpVjk68Y/CZGGzcyq4HWpJ0WnoyxoSn2ET9pDw+RNoa4qTF2Z0zBeZBk7zot1zZxuI17qHRGGJ1fc6qzKgqW3J7/fTDHgN8/Pzi6CBwUN1dbUADg5H2oQBsxOe/PIKftQ7Kk2MEgATcJqmGFck5lFSNcLUrQrViBrxM5NJXCkzzf4QQ/d+Ku9D8oehE1UJT++bM7Y45X3AHDsw6GLQwNUGVgTKFAagsOnqC2jE/QYKG+ppTbfkML0S4CHqGxXKP9kUlCLWGopveAd17357SdKjGTwgX3MYG4OaBBsfqIRQUEK1gfv45Vhp8NA49ih1Tz5AXHVQC1fv1YK7YoL5oZbQCh6Ux1K6WjOxMjFzgkKv/pCig88tekhAgXnJQ8IGMzqoih13Xk6mtkvgIdECD4lq3UNCyw3StzkrMvCB7zvp/tdk7g+v/kvff0wC3vc3ECJwqynfqV9+6jF5tZ5J0pnakpYm9oXyLJhXcftjNnrooAGLB+kLTnxuXsiQPhu7Mcd/SqPjNAOIj9+NekNGUTg+Lvc0MYjgY+cvC7ucU9GP46SfjI/LxOzSKDoxcDh0Ok7X/bsRlVmiW7bE6cO74mQFTpE9JCrdBqoH0boaBVojSzrpoWfgHMhA1ralcDgsAAO/uMrALwYNDBbYs6GioiIrl0FUMLAWEYGka2QWFQn8xKwOL/RPCyDBr4AgeXFLkwX8CJPTXRYgEZrso8G7/qLoWyq3OLm6dotWp1KGd9/9gtcQRQVHLSq3vFXIwT72uxex8mWnCFUL8NDdaiSnvXyVh3h4Qcia+vbh20El4gYzDOjgJdFyA/W2uGhDQ2lWobWAByFnivFFsygoudZfCdnVdwGsNi27gpUCDzXTz1LL8P3kDPDKYuZgBSWuiljqYCmbRxQCHuTDx2A+xxUQ/6EHls6Y9JAQRnT8tsX/hz1vpv3GS+nICLgSwSh1R/qpfe06au7eQo0tzdQoPCSYXMFmdOwhAQUncCR0D4k8bqS+6arNwJPHzXTDncoKIHPQ0COTXEn/9FVR+usrFnVKNV9HKteBd+M3HX8P8IRb2fqzRJze2Z6gxz+qLkyR6+R//fNp+u4z/J3RiJe6x8shOEXXQvdEqxkdT/L/4h6IREAkbnklQuZb8HVI/ASt1Q1tnAqWgpWEQnIRp3PlR/678rxMrn78wzGah/QrR2YPCQNVeXiJTw89A2dvBjKCB570B4PBlEoDAwcTJvnsCl1ZKfVR5xuJWBQAYpSiDCTmIT7Ps5G45BEhgEQ8JMjVVrQ1WTw1UOOpyPcUWbc/fsf1JTueGavBbTfdjomotlXhbCf2HX1CVBrC01i6UQlXz8XCeM5WL30wKk3iyg0e5vf9TEws42H1MvlYw5XCuTpilXS8NzU7VgQ8CDlTtP6EsygoOTp2C9BgrZdWuzJFucHDKy89S7Zj95DHd0h1DKygxLKrdoWCUj4PbCHggd+TXKlhFapsrVOm9e+gV4znkyG0QEZ4SHCEIy4aPTFLR4+jNQGcp6amOupYtwGu1puosamR6us8uodEPjdQ33bVZ2DzP1TQ0OLajuzOvCRBWihxmkHJJ+63LRKwUxPBrT98LpmXsEQMzkmczpLRzz44Sf/8pLxyz5N5fkmr9sr42JuIvpIsIsseElqBRMdn0H0QBw8yWZ3JNBytsrCpnAq5kpGpzLGk6KSVOK2Wpvv2Ef3JXal/ZbDzwd3sIREXZnR+1pLI4CFRW2kk5kh4XAASOpJY9e9tfYD5ZWBZ2xIrJ4VCocVKg1xtcDqd5Hajt1kh1ViMM3QCvRCiGgGORHQ++QEQw4cjtzVxVSIRwaqlTYAIASTsxZl0cVr6vvseTIC1rdSY3fWohjTi3I0CIPC/zZ4GoczE1YdSRAAKStMADdxSpRaOli3CQ8LZnqqgtBLgYeHYY4I7EPWqE8hZQSmx4WZ6ckICDXKUGzzssJ6kipP3Qs5UXUHJ1rgxKWd6Qc7bVS7wEEkqKC1kU1CqbBPjdK5TJ7znvABskC948B/4heR3EcjWOnUNObfdAgnmenr0yAxFgfeN0ZAwoqsIzZAD7YnBUFx4SPSdjtLxvlkyJ+appa2JOjdsprr29fCQaKDaapfCQ8IquVpzRQKqMHroGShHBtw3XUfGZ5+l4Je+QqEPfbjoU3z6QTvd8aRMkk5vLVqasBZDnGYQ8fUnrPTEsUySyPKEmSf4BRCn0zKQCh6kP/7vyzvppdPVKee/DAXQ+/80bWc2o0MRQX6pJXf9F1+heXjMSKCEF9pSvyfk/bTIwnZ/juBjk34mzgn79TCvQm7z4kpQs9gwX+J0+tFTydnSXxuwpvnKJ5e2ZA8JJlqz9KvsIcFmdOxqbcbHm+Qhwa7W7CFR9GOoH0DPwKrIwDLwILcnyT8teBfY7fYUkzd55KXybYjDU0EQrWeGMJHxSoeP4ecikIgBPDgkIIHWJqPFVlDy/H17aRbE6dDEicUVfFt9t5jIMCCQgQH/LGdwCxW3J2VTULLVdFAVKg3u9ZdlHEo6eOhC25KrRG1LrKDEq/mhsSyr5EJBCZWQ5q007Y/SE8dBiFdEucCDM3Camofvo1q0/6iFrKDkXPdmzbex1OBBtAG9ijagg4o2oLTRGG0e8rC79tbScEO0ggeWgpXM5/pV8+NYc1GydWrt4jb3vzat0HDHNMBupq01JgpOjdLMCDwkvF7hIcHSr8cH4SHRP01Oc5ha2luoa+NWAAm0NzXVU6XbluIhYWIzOrwHV1JAQfODoW/4usyA45++StavwOqYo6aGvMfVfXG0XOBykvQJ7KZsL12SIC2GOC2PhXkJf/7TGL0wwK2f6gC7EOK0fI5M4OE7tzTT+873CA+LO35npUOjRvrR7weogdtwVDwkhKt1EkigqzkllsCD9GuDwUabISl+AN1YypYmLa1L3A71WeiHPAJhv3T3bOnovAgpa8UWT5z+o+/zgox8OQxS+D5kl4Jl8DCTBBKyh4RobUJXmPCTwE8GEfXVzFHU8uTp2+gZWJ0ZWNa2JKso8XC5TSmTM3SpQEOmlMRDfkG05qpEPJRskxFtTcmKBD5yTE6XIFrLHhKrM7XLRyUUlAAavAceUh2y2VEluVVvy95iVQ7wEB4/IngDgYEcCkqY8Dq63rB4DSsBHp4/chrmc7+gxrFHVHMnyZnesqiglM9zUSrwoLUNaATckJ1X/j4mzdkVlPK5hlzggU3nJPM51OJVwta0WZDJ7W1L5nPypungoc5lgfpIBZSbWPoVr4CPFiZhRjdyCmZ08yAYmsm74KDj8JAYGJyiSlucmjtaqWfzTpjRrYEZXR25XahC8Ioh86N0D4l8bre+rUoGjBPjEBrYjGXqJe5B8N//k0I33Vxwzt7+707FajyDBgYPyliSIOXfHv10YcRp5RG/8Ztp+uIv0d4rqgy8mp6Zl1AocTobeMiaKGFGt+QhodxWAAlUBxhM8AR/OXgw0NCXd5ISCOAjgB79WH6GdKy69N/PEc1lpJdwexfPzKV8ZXKczvUg8Ph2f13qrJaC7zdXTaSKz0VdRPfcmv0oC+DSi9YmvFiMgqsQMpDgNifmKApXawAJm6zQm2tg+t/1DKySDGTkPAjTt1XgJBsLzEmKTQwkIqxqwZ9MSaJ1VPKQMMFDwnKGPCSivnFNnAdJQenHNA3goC4JaxCggXkNWsily8BDCyoP0OVXi2xSrTEoKLFK0cJR9Ym5yYWJHiaVro1vW3aKcoKHRDxGo8/+iGIH7yYDk3BVwr2dFZTeVbBUaCnAg5Y2oPH6N9Fwy3UUttbTjdvge1LCZlg18BCePpk0n3tKNX/mKniF4P461qq3TqWDh/oKC13Sg3YEln6Nwa0Vt0cACSCJ+MIcZF+HyDsKDwn/AmRhrTTts9LxU0EaHp6iGo+JWiHv3LlpB9W2dFBLUy2eX0xIkkDCCA8JrgAqFbFWyWemPoxVnoGK338fmX6RKtMc37mTfI/CZrmAYInTD35fuUzMbabp/gV84M7FyeVHL43SbW/LnzitHN4SeJB/66YmTxeNzqXONAslThcMHhSDZCM6EoZ0mBkbUlutWKmo9wv7MN4l5Tv+vGPwUKrY+KXj5A1C9j05qc90XFbB6vt8fmdkp+wl1SjZ8K4wDww1DwlubWLQwF8BFSgwMYjgqgS3OemhZ2C1ZyCr2lI5Kwz5Joa1+8Noa5I8JCA+LzwkktWI2JyYhJlcHsmMrsweEumeEexSzXKu9tYty/gQs6/eJ4DDYjtWhguv3CwpKJnddZrTUhLw0GSgmoH70F6jrqDExnliNZ99BtK+HOTBlgs8+A8+KFbKY/AcUAvXhqsEX8AETkoxUQx44DYgHifzG9QiUL+L+uBg7XdhySoZ5QYPtaY52uZ9CApK6l4hRnulAA2uLblbp1TBg+KihYcEiBHCkI4VmhlI+GdobnSIZseG4BETAD/CQRMzZjraH6CZ8Ul8Ydroki1uqodqmKmqh+ra1pGdFw1Z5gnvawYQRpvuIVHM832u7Gt58jfkvDFz1db/1F6KbkJFIs/46D0O+v7zytYh7s1hd2b+XFKCiCXidDHtRPLwloMHEJeva6A3ra2jTz5go2f7jcJr4vqtcfr/3r9oEKH56koBHpQnM5h4JiwDCWkha8dX9tOJCTaLkYKlTE9/qXTg4bzb99H4PIMTvj/8HcDtY8vbvP7fu4lu0GjR9N2niT6X0m2qBItLUrAfu5ToU1drTrfYMJOHhIUrEkmOhOwhwURrJlxztUIPPQOrMQN5O0yf6YtgQMPtP1FhRgcPCRahZw+JRSBRfg8J36HHaOzxb2VMBfduV3TvEW7VgaF9Wd2qK3reIKoNhRCw08FDJyoPFXlUHppHHqL2MazORdQJ5K7N10sTc7RSZYtSg4cFVlASk3Fo/alEvGkXNV74HrI2qCso5fOsFgIetLYBMfh6ObqeRryp3hPlAg9GAGuWg23GS6zkqwTzLQQoNGtrvtUCHpSnks3oREWCXa1RRYr6ACTAj5ibGKWFQIhs3pNUNfYbYUZntMCJvnYNWdATHa3dSYnKDvI0dpPNCQF1BhL4ZhVAgsnWBfKe8nkm9G1ffxnwbO0lw1BmgYfo+3+P/P/3X/K+KCYx/6+77QqVJeUhGEAwWVeevC8Rp//j/SG6aau630yugaiBhz+9hFfacVYYy/2u31TwOUoNHpauB8ABFQmuRuz8x8Mp4MFpNdLw7TskjoRwus+Vhex/XwIPS9u9e8dO+vlrhhRydT4T/VRitqyoJR9/SSo3nTid75VwZcYLN+tpX0KY0nEu5LYmpYdEXSUW+QAkVkEzSL6XqG9/FmdAE3hYTRWI1MkJbOTnxiXFJnhIcIuL5CGRlH6NLUgeEp5qrOrDjA6ViVK0iRRqOCePnf0huNLgbGfJvcJiGXhoZiWH3G1L9ZO/FZNKe4hXzjKHo+cyQeQ1V3doGlypwENoZB8M6H5CwSwKSvMV69D2cz2t2XQRddeVji+QD3gQbUBo8wqc1N4GtLfftyLgwXP6YXBD7iNLJCk8kOEOunqvEc7f+coM5wseUt+rqa7WsYGnKPDUV4nfsjK+YQDBRUUBJByVZIeIwT77W8nduYcamxupqR6mkkkPCW6XENUIAAktbX6aHmR9o9d1Bpx//0myfOfb6tdQJHGa25duf9SaRU6VgQQvFbeLMRRLnM4FHoq9WeUDD0sjO//r/cvAw+g/LikHMsFaJlsv8Qu0X1km8ND/hR2YhBuJKwh3oFPNibWRH39QG6fi5juJnllcs+KqUiYlxCWp3GKlYOUrZX4IcyOYbK3mIVEN0jqb0bEpne5Fp/0Z0bcsTwY0gYfynLrER8UsJJz0kIj6JiR35gRWgxaBRFB4SDCQYKJ1MR4SzHXo/+8PFXQBtmr0lm++JmOLUz4HTAcPawAe3NnAw6GnaQ4KShXzx1VPY4OCkmfHu8mKld98IjN4cMLnQdvkXsiZYmwLJ55UPW3Q1ixAw2SdRNTe3upccfDAbtC+l+/K3gYEBSWu1lSkKSiVGzxw7kbADbEvZDGf67xYtKBZ6pYUlPK5z8WAB/k8oZH9Eml76OXFU4u3Kr9Em5P060H3DbR/up2OnpijRGgW5OoGeEhA9nXtFvhJNFJDrZvMRt4phgUCy5L0K4icepx7GchEks6UheDXvlG0bCsrEf3ZPRZ6cZAXa9L7ShgNL/2uGOL0WQsebkf/UAaJ5kKARDbwkO+7gB2yb/o3JUn6KA4he2soj8bgUPJ30kKcznccUfDHWPZV95DIN3P69iuZgdcN5yGfpAgPCXAjmCMRx4SPKyckPCSgkiHM6MJoe7DCt0FSbCrEQ6IUhnNyixNXIty92mVFORfLwEMTwAPMaNJDs4LSdigodS8pKOWT70LBQxxeAUzU9h/8herpWEHJsPFmesaSSuRdSfCgVUHJjRzy5JxVg9KjXOAhOAQddShkcdVGLWxNW8S4bG3F9RoXAx4iMwMCNAROqJNWE65mOlV7NXldG8mMZ4P9JAyhCIXmTdQ3GKFjfTNkhqlka1sjdfRupubOjQAS9VRXU5GUfgWQMOseEvm8d8+WbYWnwxO5CdHFEKeVuXoOxP+r/uU0fsV99tzKklkJqRji9NkKHoa/COOIJDdCEK2zAAlud8wWpQQPf/VToh++qDxbJg8J/jvfa0kKFgUOGkgqApfjvcQtnwwicnlIMEci2+JhOcamH/PczsDZU3lQuY9MrmbZV1Ztii0kdbnhFVMxPQAAIABJREFUhkvxpPxrPIr2B7sAEfl4SAz+6M8pNKXek586HJ7Uqzd32mq7qOEtH8+L+5ALPETnRsSk0p9FQSnhqKPqnfAZ2PjWot4F+YKHBFaLfQANzGvI5mosKyhNBE30dF+qu/VKgQdb/y81Gam50QZkyuI2XmrwwI7aQlY3S+tUxNFKjXveQ46eNxV1f+WdCwEPscCsAA3+A6nqN8oBGa0VwlMi1nM9PX5syS/ECIW1Fqz82X3D8JDwURDf5b4FF504HaYTJ6fIJTwkmoWHRP2a9dTSXE9VbrvCjA7/TrY26Q3DJXkESnoQbgP6h0es9OGLo3TrniVSbb4nsf3sHrJ/6A8171YocXo5eFB6R9RSlbOZZhdS+UOFOk7zuc5q8JDyASCRrIVyUwZRDpkfkcnVupTggd2kP35PJiM6ribx3IE9JGSC/BJxuhAp2PSH9ao7iI5Dlfdb71AndvPn37QAEnEKg0rDvhGpHhJJ6Ve0Njm1Ff01v2f0DfUMpGfgrAcPyguOhxcWgUQ8mCxHFughMfSzT1JgeL+mJ4pdojm4wsBRCkM6NfDADto8qfTtw6egSsQNVtEC1Ljr3dRZxyZExUU+4IGVf5gvEM2hoMREXnNSQWnMF15x8FAzvZfWTz1I8Vl1cylHHm1ApQIPMf9U0nxOXUEpYnaL+xvqfBtdvr6yuJur2Dsv8IBqH5vkMUCMQ6pYLQRAxIurcL5gDC7WqVyNDigxdVU7KQEPCb/wkIAZnc8HMzozTc/b4SERpv7+caqCx1xLexv1bDkP0q+d1NpST54K3UOiZDe/xAdSmq6xlOa+vyncF6GyB9ysGSwGaYxCidPKw0uVh9TPhndsr6Trt7TTfz5nWfSEaIXWxIG/S1340DjMcwc8KBKSTfpVKLWnuVqXEjzIw+AKxAMHsnlIMImaqw+dYpdKTNQPfUbrXV2+ndKMTisJW4uHRC2I1nXVBijXqXMhCx+1vue5noFzCjwobzaDh0UzOoAK4QbDLU3CRyK3hwS7RE8/9wMYY2GlFKsmsju1Cdr0VhA9OWSwUI6HLB08dKBtyXDiZ9JkDQBCLUYbr6IRTCwjZg/taHNSZ23xSxRawEMgqaDEZGO1cKzZI/gClnqUtRWxkuDBM3dAKBV5fFnctbkNaAfagFq1twEVCx64FY/vrQ/AkCs3mcMgPCSGYUAXN9qoymE6I+DBf+ghMdaof1L1XjvXXylaqcye5sVtMoGHdeDN9NY7hOwrr7axh0QMHhLz8JCYg4fEPDwkghEbTc5a6OgAPCQGxyFxaKGWjjZau+18qm1qp9bmOnhIYGWTmCORAFBJekhYAJxL6LNRjvf52XrMVNM1ok9fFaW/viJ/X4R8qw4in0USp/kQauDhe+9tEqdgXsQDBy30B7vC1OBOEnnyvJnnTOVB7dNs0UOCKxKpE2DZ1ZqlYAdmUqtWMmE6z3Qv25wrEbc9nKDBmUyTb14QWWpVK5Q4vdyMjiifY2nykAAXkv0j2JBO95Ao9qnQ95czcM6CB+UjwO1MMpDI5SFhdlUJBadyBys6WTyNqoo4SvCw3jlGFYN3U3yey6oq08qON9I+zzUUcLQtbrAS4IHdjCVX41dVx2Zr3CRAg619uasx77QS4OHYsUMUfO1uqpmGbalKmCvbBWhwZjFSU9u3GPDALT8MGmLgAagFKyi96LqG5oySjCPHSoOHwMnfCdDALVVq4ejYLRysrQ0blm2iBh62NLM5E0KsPCbgXK0wo/PPAkQMkndsmPxYjgtFnTQyZYKHxAJNjIyDWO2gjeua6IrzKilsbyZ7TTvZKpvBjQBo1j0kyv0xlvH4y03XJCWc/X+b/wq9+eABcr3lTSlu0louKvypz1DgE3+jZdOM2+QCDwUfWLHjuQ4elDk0GFGe4tYm8d27NJl/0zcP0UsDqR4XpQIPfP7phShtuY0XktiDKbOHBG+3BQbgD380/7t+3u2Q3E177AslYXNj9Nw8iNYgW8/Ox7HQQgIsiNYmTh/anDzgReoeEvnfJ32P5RnQwYMiJ0ys5rYQ5kgIMzrZQ2JRsSnVQ8LiRk26DCuXSjI2y2myAZ2r+yLi9ieucHAweLB4h6hu7gVyhtQVdmytO8TEfNq5nvb2p35KlRM8bHFOUO3gz4kN1NTC7GkVve7OdVdkfW+WEzxEcb/n0V7DhnRqkY+RmtoxCgEPgeNPSuZz2VqnuqCgBKK2pa6H1BymS/XBp9a2FBp5TXBYQlkkdm2NG4U8rL1jl+pwcoIH5Z6yqzWqEUyqjEGqJeabFo7WvokRAIkQZF9hHDn8AtX79gEsOFAR7CRH00ayNW+kmKUKHJUW0RpnrED1A73WsvSr7iFRqicm83G6vlRBMxmKo/fdGqRL1+ZgyGY4JCstOb74OTI/CGcvje1LiQ0baO6ZFwq+UB08aEtdJqlWQZguOAwAEFyJYCBhpkzgYQQ+Eng3E8ufFhsSeFAufIEcb8ACXCJV1Y2nAUNfzu9sqWZ0SypdpSBhc4V2Dl/3U+BHpHhIyGZ0GHAlPA11D4n87pm+9VIGdPCg+jTAJZc9JBhIQAJWCNJn8ZCwwEOiVEAim5IT8yVsDWtpvO81sge59zJzWGp7BGhwYHLJMeINrwh4sEYgq4m2n4bxR9Un41BQkuRMb9T0XiwHeIgDGPo1tAGx+3I+RmqlAA8hKCiJyfhoJo1x6QysoMQr+HaFgtJKg4dWGqW10w9AQUldYtdcCYCIcTrX5VYTyws8KBItzOhQkYigkyDMb9MwKhAv/w+FD4OknZxAyP4R/NOE589a10Wjnksp3HYF1Te1UFMDJJzNOBAEFHQPCU1vy4I2SnVr5tYP9kaQWteK9UXgYzj+6atk+a/vqRrFKQddDHFaBw/abn/pwYPivAD8V3z7FL00mFp5mP6nHXBmNoqVd5kjwf8uJJaDB3Crqqz0kTdsFR4SctWAayFDt+V3hnbwJJYADn+XV+DFLuVE+Zja5Torn2MWRnRMtlZ6SIiqRLIioXtI5Mqi/vf0DOjgQcMzweZzbEInmdGNSx4ScYWHRDwIQ00L+reL95Dg4bCHBHtJZI7syk28T9UbPgoFpWtSdi83ePjtsRnJ1XgErsYs2K8SrErEwCGTnKnaPqUGD/79aAOCr0S2NqDx+sup4+L3Um39Uk++hkdFdRMtlYcI2n24PSm3+RxA4do3LTvXSoEHKwzo+D43jj2ier1CQYkB4rabNKetUPCgPIH/4AMCeMUC4C4hMnlITNjOoxeil9Iro1WwgRmmbk+M1qxdT+3rt1FTcwM11HkgwQgggeeYVzf5WrjiJ1Y89Sg4A8wDuOIOBzgq8iFYR58nfpJZZrHEaeXAKgEGhYVxlohddz3N//cPCroeHTxoS1tZwQOGcMUdAwAPgZTByOBB+ctFIJGnq7UaeHjhryXxE/aG+MeHif7gQnWVpEyZSjWj4/EfxKt07tVqd0f2kJhNmtGx2ZyFqxH4aGMwYUZXWC3crLm1iVucytBYoe3B0bda9RnQwUO+twgrk2G0NEXgIcEtL4JoHUd9UG5tKoGHRD5KTsrhs2KNHW68tuatZAf5mP8vRznBw/gr99MCWn8sqDqohav3atFek03OVG3fUoEHXiHnyXlkpl91nDNVFwjSsd/VRZet9VCNqzQTxmzggYnFQlYXSlRqIbVOQVZ3yw2q25QdPOybpMah++FgDYAYX5wBLhuPexsUlMANMVqSXAWN77FiwAO3x4kWLxgOqkWk/gLqc+yhiBFgACWIOFoPArMGOnVyXnhImKI+am1vojW9m6ht7WZqaqyDhwSb0cWEe73uIaHxRqpsdsUdLkz05H51/qw4kdyyMzlxKpw4nX7KyiZMxMIKlS9u+E5ffrbbyTsMfcwCQgcP2pJ2JsDD5Fd6yYIldQNamzJ5SAggARDBVQl092SNXOBBWxZSt8puRld692q1MS55SMQpwBVZBZAwJ8EEE611D4lC7vLZv48OHoq4x3FMQKJJM7rYQpLMGoP6klBtwv+xcrnoIQFDOqNVm7LR+GPfornDjxUxMmlXa203WQAk3JtvoPF4VcnbllhBiR2Xs03GWUGJ236saQpK+VxcseBBi5FarHYjnai9lmYrpRUljnKDh7dvriA/KiBzmPQuWiunJQZrP2IF34WXEQZo2aKc4IGBzcTzd5ElLK3oZwoXKyiBw2JyS4oz+UYh4IGJ+BIhP5tJ3mZybbuFRhxb6NVhqdneBIU1c3CGGiJTqCZ6KRA20qzfAenXEJ3oh4eEKQQg0UJrNm6hls4N1NLaQNUeqDQR90UxkJA8JAwA6AaemOqRNQN37rXRJ+7FEqcI7u/mljxZNYxbNVg3v3DidPrJ08FDYt06il55NVl++P0UXoR3OpODcO6bqYOH3DniLc4EeJi4bT1ZeCbMkfSPEGZ0GTwkcrlalwM89MJUbm5RWIzb9voVySyve7XaXWMPiRnwI6bQ2qR7SGh7ts/1rXTwUKInIA5DK8GPQEUiFkwaXcmO1gJIxMnsdIGgWQMVJQAJOFyrBUvATj//Q00jS2ByachiQGep6SLX+jfTXPtbSwYeeKLGqjrBLApKsZpeatj1HrKrKChpurjkRoWCBy1GapYqKChhYj7g3g15xdTydznBQ+PYw9Q18QCkfrNVa67BZPzdZHKx0kfuKAd4EAARAIdbqtTCsYYVlBggShPAQiMf8MCSv+wXkrXFq7JN3FvnOsmdfGA6RC8OpjJ1N0IGts4YocD0iOQhAZZhIGKhSa8NQCJIJ09OUDVakZvbWmjt1h3U0N5DLU11IBsqPSRsABKoZlhRadHr/MtuP3s67PmmE8o18p9Y4CG9LZNBu/SZWChxWnniZeCht5fmnn5ebGL79++S9Yf/Q9Frri1YcUkHD9re5WccPCiHCelXyYxOO5AoNXj4yq+Ivr1IEUsH0TzYlXOvVruDCwHwIwAkWLUpgiFyK5NsRsdtTk47FJt0Dwltb4CzeCsdPJTh5sZDfgrPnBYcCf63pDHJjtZSRYLnFyanW4AIfqX3Uvv79tLIQ9rYV35bF9kcLuEp4cDnjhnVBu7PtvBPDW1L7dY5MmB75bZqKeGWEAYNC1kUlIKQwxyBz0D91itpAzT6SxH5ggdhpMauxlnagExoAxIr+sk2oCNjgRUBD7Uwn2NuiCNwWjU1THKXFZTyyV8pwYNQUOIVfZC31SLoWU+tcLDOpqCUz/i1gIfYwrSodmVt8bJ5koT8t6ecPhN4uKDdRXUuq1hti7GHxLyXFiaHaZY9JOYXKBSx0+i0GdKvQRo4NUINNVZ4SLTTOnhI1Ld2UCvaYyqcaJEQFQndQyLT/U4lScv93elbsgwmr7qWhjidDTzk80yqbauDB21ZXFXgQTHkJTO65R4SvBlXJHjiPDEXpc0paksSYVrmPGjLgrQVezpc/A1MARbJ25lANG9ZWvfqfMao3JY7sv1JIMGEa27zsgBIMEfChhfPYyp0D4lC0/u6308HD2W+hbGAFxWJIVGViEdQq2SDr5gMJLx4A0JOEkpN1qpakj0kGHDMvgqZU3g9cGQyoHty/zCIh3aKUDWt6d5MrQ1GqnarO0lm4jzsOv1tMoxIq3FKvoStaWsKNyHmx4RNyJlCClElonA1ZtAw0nS12GITtPlXGjwsGqlhpZx71DMHtwElSdtm2+Im5QYPr7z4NNmP/4zcvsOqObQ1w3yO/S4gr1tIlAI8RGZOCdCQTUEpaG8S95o6L6dLeiR1kFJENvCQiEUlkzxxb7MR8t8l7m8mQn4m8LBrTQW1YTLAwWTCCEAEA4koJEoS7CExNkhz4yMwowtQEB4SQ+NGOtIfoNHTw9QMO9iWNR20fvsuqoNiU0tzLbnsaGFilrZ4TzmTr+Jd3EuR33yP8eRxM33hYRu9d2eUbt2TasSVz7Gq/o5VZOTgNqF+vNJdx1m/XyJOcxz9dOGO07y/Dh5y36HPPjhJ//wkt80sxXduaab3nQ/lwBLFagUPS5eHyv2iGR1XJFK/Q/kzqfWTqQsohYIHpZO0dH6uvo1leC8sEaeLda8u0W0UvQ1z8I6YQVOFmoeEm4FENTgSqEpwtUKPszsDOnhYwfsbnYeHBKoRwkMiii/PBC93AkgIV2uf6J02V1SSpbKWLBXZPSTSHaZbAB5q8gUPJ/+RDJOs8rA8BF+icTPFg+gH71OX4uQ9zZtupr2Oq+BqvFRpWGnwoNVIjSfnpor6ZRdcLvAgtU5xe83vVJ80S1WH4Ao4ei4r6mksBjyw8pTvZZC2D0LeVCViZpdwrx5peqvYor7CsiLgoWv68aRJXha+BUzyWMkrGyE/F3hQXnY0mlC4WscoDg+J2ZFB8k2Okd8fBJBwU/9IAkDCTzMwqGttrqY3baugbRsaKWxrxGJAG1lh8miwVS56SJiYH2FZAqxF3ewy76xsNSpGBYmPs+2rToXCkjxwBhE8eVK27XXi/zxxIvropVG67W35O07LR9fBQ+4HRAcP6TlK9ZDgv2YCDz31Nvrtx7fkTnDaFqktS8o/8nuA3wtK/s3KEafzvRD2kPBCI2YG1QgGFEw6l43ohPSr7CEBxaYaDxw3dEpYvil+XWyvg4czcZtQD4zMT1BUmNGNSiupCazsCRDBVQm/cNK0QPrVAo6EOYOHxDLwUA/w4JFWTSbxxj6MBY06LPh1QLHQiYXVTJWH830PkOkwyLoFBisoVUBBac5YQ08cT/I8ksdaKfAgFJTQ+67VSE3tUksNHoSCEsblP/yQanYlBaV3o3UKq/gliELAQwKVsHmABq42JLIpKG1/Jz1luZJChiWAWG7wUIMWr65xPKM+6CGqhGPNRQJ4WerW5sxgPuBh8WBprtaxaIRic5PkBZDwTk1QIBAmM9S7asd+DVM6fHFCYcpW30X25k1kb+qlmMkJsNosQI3R04ENIP0KorUAEjkI8DkvqIwbpLYaFaeCxBKtn3zARk8cyzSL4ArEMF48gWJ1Lok3U4N/9n02f8dpOSU6eMj9cOjgIUuOQK5mboQvbKC2T6f67ezpdtGvPta76CHBLU5ag43h/mMvam+pBZ/k7kwKYhDBf1wiThfqXq11TMVsp8VDguclXI2oYiCh3hxRzDD0fc9ABnTwcAaSnnJKtDhE4CERZulX9naQPSQEiOBXYNFDgvkRZnAlOLKBh6eggDih+N5dAwDhskfp4EjqBP/84K/J9Np/5p8BTIDYMdgJIja3OHnPAHjYYTlOFX33ZjdSy6MNqFTgIY6KklBQQl++4LpkCCa5j7RcT+df+fuYbJZuJTpf8DAPV22uisQWMn6TiZE7oaDkYdI2nJjVHKbzf4Ay7yG3LXnmDgheiMd3SPXQNlTFWA7W3na+5tMXBB7Sjh7hikTS1Tpy8gkKv3YXaEzgr6BTiXuEY7wGgFcMc2IzzOiGPXtopO5q8EIuRCufnRrrKlM9JATRenV5SPBk/+JvpbZateEzZP/fFj6Z5zRyFYLboO55xZShEsEzMH4OufIg9Tz8x/tDdNNWdUngbDdeBw+53xY6eMido7lgnDo+fyxlQwYPD/9Z7+Lv+H0vzOjY6V6jGR3Ltf49irwHgJuXf0vwe4HBtFSFK8S9OveVlX4LbvucQfFkJmlGl8lDgoEEtzbpHhKlz/9KH1EHDyud8Szn477uKNysw+BIROcnk7MRfGHLQCIeEipNDCJ+/dyLqDCYyOFeIzgPLYrKw4v4YBpIKsemno6/iHmlT+pfPt9+kky//XzRGTC4GmikYgfNVO8kn1v6UC1X5cHlH4BB2X1UMyNxNTKFGQpKPOHNpw2oFOBBMp9jgzJ1BSU2nxsGcAhba+nGbdWC81Kq0AoeWEFpHgCHW6rUwtGRVFBqWFJQKjd48I6coMFnfkDV089lv7fgNDjWSgpK+UQpwAOfLzSyT7R4hYYVvdCSObUwomcgsWBrpZMVV9DzgR10ZNJC9pFDtNYVpM4NG6l9wzZqhodEfe3q9JC48JsuOjq2/LkshQqSfL/W3zYHMAFEQup8kGIcp3XwkPudoYOH3DnKCB66AB4+ti6jh4QAEkkPCS1A4vEjAfq9/2beQwte6gqM78UaydffkXu8q2UL2UOCW5sWggndQ2K13JgSjkMHDyVMZikPxZwI5kYwkGDCsgiFh8QPfvDf0Io2k6NxE1105buoGQRlLg1yeCFo8jibt6oGL4+EaLtrgGy/+UQew87ubj1TtZOOrfsLcTwt4CEelmQzcyk9sdrSC4cHxGp0w8TjquPVYqSmtnMx4CFw4olk65R6e02gYTf11V9LfueaxSGsNHjgSS+3KAWVk960hHBFiWVX7e0XLEtVucCDUMcShPxcJnm3oMUrVUEpj4c3o1SrkjCd61isNsaE7WxkcoO7lcId19LBaCeZwCMxAlFEE1byYi3g5HEvnTgxSRWWIKRfm6l70zZq6e4F0boORkxQPDMseUhwa5OoSKxww/ByPwZuo5Bc1ouZzKfn9sJvngJAYU4DV1JZaQkcrwxRKHFaBw+5nmYiHTzkzlFm8OCkX34EbUUwoWOlRMmMbnlL3qKrNZvRqVQkDows0JXflius/B7g98JyEYpiidOyMZ0N4lJP4iuaK4krFcJDAtWIKci/LnpIgBshO1rbrWhrAj+C5y8uR+kW01bq+s7V8+jg4XVw51mlSVZsYvWmOD6JPvf3f0FVlRVUX1dFF73hTVRV6yJ3Qx0I15B/tVnpbiyKMtFRCq42sFNy6gec2Zignc+qOxYrU8O93JY6yL9akjKwkHdlWVgOv2dj3pyH2b3fJf/++8T+rEpja9626IytJL1yG9DYcz+i+MGfZLlTBsl9WYORmtpBCgEPoaGXJTnTkf2qY2O3byZpvxzpAe8ktQVjpcCDlkmvubI16Ylwheq1lBo8xGMR8rOCEty1mXuRKSSTvFsEoDEo1LEKedsWWnkQZHJ2AD+gTiY3okWJx+ncchMNz4Tp+cF5XFOCzOF5MqMSVRueorh/DmZ0Fki/WiUPif4xqkJvf2t7K3Vv2Q4zunVC+rXSY8c7lfug4oJgvVIeEsvJzf1IM1fRSqeCJN+3JfAg/cYK072LujbSs/3GlJamQluXdPCQ+x2ig4fcOcoKHlK+ILN7SCwCCa5OKvqUUsGDdMC2ag9aG9ct40UMa1Nvz3hRSmO6M8mhYA8Jrkawh0QYLaCyhwTLv5owPREeEgASdXgxqNBj9WZABw+r995kHJnwkEA14tb33EA26Nl7qrvpphuvpnrPLLltUruMyeGml6Zr6L/211BbjRmvIDV5mIzF/fVcGl1EFVQ/+RjVTT4q9JshV0/2qkYAkAbR486TeHOF9DNbTPujeYMH34s/AC8gsxGeCee3tWwVKzr+Iw9nPber963ofX8XSOXajNTUDpYPeIhMnhAr5YGTYL+phBkKSh6FgtLeft+Kg4dak4+2zf0SK/q/UB0nT3oF8Np6Y853QinBg9Ti9RO0eGXsrxNj4RYv29Z30qZuEI1LEPmCB5lMzryQeA4yOYMbo0VqwcnkS7K2xkHNpiD5p4bJyx4SvgUKRO2QfmUPiQANDAxRQ7UdHhJttB4eEk3ta4T0qxtqB7KHhMHqAJBAhYLPU8J2Nzm1H/i+E7wWeYGBlV/k8mUn/l0aFST5XOngwWY20tiX1wlexP/5rZV+8KIZal4J+sWtAWpwa2wkVzwjOnjI/YbRwUPuHGkGD8pDCTM6CUxkep8ykIgkW5v2DysrD9JB1tbb6cmPbxa+EH9xD3gRI0TXbi68bSld5Wm1cCjmFyQzunQPCVZu4kJOR5NRSNDrsTozoIOH1Xlfco5q165d5HTUUVdLD/3ezTcAPITI44yTKQ4Tuvg0RcJeuvMZoulEJfnMtZSwz1NLjYk6YHJVV8EgglVzlpN1t7US9eQ5Dy8EPPj3/5xm996Z8zrVNoi37KHG3e8llpQtJrh1KgFAdnzBndMkTigoCfM5dQUlk6NKGLylKyitJHgwYhW/eeR+0eZlSGTzRHinWNGXJ7258lgK8CDUsbCKH4FCkVrMVF0AXsh15Hd10ToYDW5BS14pIh/wwC1UXFXKRiZ3bbhK5M8MoK2MTOBhW6uTWt02If8ajcTRijhD/vEhmh0fJv98EK7WLjo1iuk6gMTpgUFqa3ZTawc8JHbspsbmZtHa5LSjTSJZoSm1hwR7Otxwp9LUkVspZEtobqMojQpSLvBQivvMx9DBQ+5M6uAhd44KAg+Lh5U8JASIUAESR0aDtOsfD6QMRAYPuUeXe4vlxnTSPquNQ+EVHhIJeEgkRIuXEx9FVfjY2bGBOyb0WI0Z0MHDarwrGsbE4MFgbYLL7fn0p3/+9zC68sIuDv4RvhGQNkNYrYzQXc/P0InRaXJbfJQw+MmPNqU5cxUZnZXUXmujdqx0Vjt5YsaTBqlEuBHzoN4mDQNQbFIIeGAH48kHPpXfibA1PHzJX9FDjq5LqHXTJTmrItlOoGydSqAta9a1kXyeXhC/d1DIWk+XrfVQjcsMIiwUlER7DeRMVRSUDJD2E47V8BowZpDgXCnw4Dn9CLUAOFgi6iv6apPeXDejGPDATtUMGph3oRamhs10qOqtNFu5dXGTlQYPTCbn+xyZPqk6TseaPeJeW+pBmswQuRzR2ck6jE5CBhIxyLTEfFM0Nwozuqlx4SHhD7np5FCcjpxcoGn8vq21Fi1Na2jjzguop2qeKmpbyVaJNyn3WuO5k/gReFkKd3RPJUljqVPIpyqD74lE6Cy0lUh5NLXKQ65nUOvfdfCQO1M6eMido+LAg+L4SelX2ZBO/kvfZJDOuy0VPKxvtNNv/hylhhLEVXdAJW3xrcytoZKSWbEcihIMLeMh2EPilaMxAR7QlU07e3XwUK5cF3tcHTwUm8EztH86eGhvMlE9+gRZLzK+MAlTq2Hqw1LmZ+6LkM0YohrbBFXbDpHLsoDpL/TSnQVdAAAgAElEQVSrzR7ymTxkczVSW10zgAQaE1xEV2CBkX0h8olCwAMr/Uz8TCJXFxNyi5NzHWRjwS/IJ7K1ToWsdeRqAw8D/Vz+I49kPaxr49tEv7spS+tUucEDT3qH9/6Q7AvZPBGyT3pz5a4Q8CCZ5IFkfPIp1cNboI7Fk/Fo2xvp0SPelO1WCjwEh0EmZ/7K8Kuq47SCTM5VJXvHcjK5cqdc4EG5rdLVmj0kouwhwUBicoIWAhGIIlQASMTIPrqXLnAfJk9ju/CQcLRsprCllqzgqpjZjM6OtiKsbhbiIfHpB+10x5PylzTzo9g4Mp2Dwq2LrD1fGuK0Dh5yvduIvvGbafriLydSNvzKdQ30p5eUhu2qg4fc96Bk4EF5KgWQ6JuOLAMPV2700F0fWreo2pR7lJm3uA/rNH/CiuGLwdXEHrykL/h7P0J0YWk6QgsdYsb9Xj4SJQeaIiorDAAPulV1SZNbwoPp4KGEyVzJQ6mCB+UgQLi8+Z/H0RoxRDUwnzHSaXKYpqnGPgcgMYd/BylmaAOIqAOYqKGbd7vpbTDOZOJSPi3VhYAHHubQnfmYo2VXerLUdFHddbfnVG5SpqfY1ilH1xuESZ4VRPJcUS7wEMKkV5C2s0x6bVDk4sm5rV27J0Km68kHPEgtXiAZH8qioAT3ZTe8GiqSCkqyz4Py3GUHD5VT5Dp5Ly2gnUotzB6QycFfca5TJ5Mr980GHrhNLjJ1ElVD57KWO6WrdSwcgu/LBM3vf4AMg0+REW2ISg8JEypl1vpusgNEzDe8keY9W6mzrQncJUkzllVgWK3JCI6EwbTEccp0jU2fqVCQlJnr0I8Xgwhl8Jc4g3Ppy1xWQYp5B/E/A8W9Emg11awlIzhLuWKlwUN8XQ9N3PlJMSwDyNnmlp1kqpTAUCHx3KkgXfUvp1J2fcf2Svree7WVbU0TULEKhcno85Jxjl9zKT/5wLeZzqe/P80Snkuhg4fUu3XFHQP00iDkBRUxcdt6vA9KQ7YtC3hQjPXkdIx2fPV4yvgZPNzzx0tVTVn6lb0k8gklSVoyn+P3Kj9PknramSROZ7sOHTzkc5fP3LY6eDhzuS/qzJrAA85w10tE/xukKxN632sNx6g+8Tzam2YBDuKoQjhQkYgDSMxQvStEH36jFW1ANWTy1JLFjjYIgAgtQKJQ8DDyX++heESSa80aGKfPLkmcziV9JBq6z6PmSnhegPOQS+pV7diFtk7x8VjSlFunLDCi08K70AoelDnh41pQTeE2GRvOo4wwZEN5pTzQ91vV1EUczdRw4Xs0T3rVDsTVg4Vjj9PA2DSFLHU0DUneBVcHCK0WuqQnVVZw0SQPYxOGhxlDUlBiQKNUUCoWPIgqx0s/JBYVMAPQcSXKsWb34giUnAdLeJZa0d7VMP6oav4kBaV3UYUGMrnyINnAg/L+8nPLY7R34v7CbHFRmADzf3//c8KLIzp5WPKNZBVXpq/gb/x/BhIDiQ30YPRqOmHYQBtDJ6i3s4k6N26jpibJQ8KCNkV2r2cnawlIOEUPdnqkggf5r2zYxi8GE3J04h8Scfojmw/TZ7t+lDF31u7LydKSHagWCx7SQYv0f+TJP448hajlnbcD/ywBoPjaThr9xh8sjpcBjuO831e997n+kAs8yODAPJQEVRMTZAgFiX9vCEk+O7niTICHO25w0XvQMcN5pGgQPyeQT/4p5ZXD3IjPvK7LNamfnf/1fjoxsXS9TquRhr+Yud0vVz4y/f11Dx6mIrTja6l+O1dudAM8LPnrLF63bEbHhnQ5gMRf/ZTohy/Ke/LG7JLNP7nqIFXoVwtxOv2+6uChkHfCyu+jg4eVz3lJzqgVPMxhUebCf8KkmyXVRbwG0dYFqiMvNSRcVGlghaYEfeYqH22onYYuPffKR0T/NAMJs7uWzHb8m4GESgWxUPAQ6N8L+cufS9p1sKM0QdmJlZ54tZRlYA2Y8PAEOp82kHySG4Oj9+hdH8pnl4zbammd0goeslVjGERYansg2zsI0KC+Uh41VQgjumDXtXT5+sqiry9Te1fM5KBQ9WZq3XzJ4sSXpUyZ15BNQcnVe42YkJsq6peNq1jwoNaGxhNzByboU64N9LK3RhDJmVCenUyeBDcF8Ai0gof0BPBzZG3YgIrDKEUmUl1t5W0ZOIStrTTmvoDmXd3wkLDR8LybTh+aoFOHUVk0B6i5vZl6Nmymjt4tMKOrpdpqvJ+McQCJmJjwCcUmvLdkbfonDkfg/Oykl4YzuZ0zaZpXLRlIMD9qoxhKjSNOr735ixmfLUvHxWTFK1vkCx4SwTkKHr6X4vM8FrVYqk7mAg98BNcl+XjcpJ4zG3iwP/Frsr2yOHNb2pFna+wipjFKDR548i/AQCxICeTxC8/X0rfTvDb/z4V99M6G1B78TMO1b4XrvIbKTSnAQzpQlAGNEeak1zzYTS+dXvxyE0N9XVUeMoCHt/RW0D1/hMUytCGqeUgsuloDD8TSgASTpHd/XfmonUBWlMal3Lok+aqsNuI0j0kHDxo/IM7wZjp4OMM3oNDTawUPfPzPPkB056KqqEyGlD5ArDCLu7lniG5/8zDFk87IxgTK6LFpodrEdrmijxrVCPaQMFtRnQCIYDAhR6HgQeu1lws88PlXqnVKK3iYfOCTWX0j5JzxFCRTYX64+XoagVJRzGinKoepJOBh4ehjNPPkt7LfLl7RZotllXB0XSz4ApY6fu4yR7HgQcs4E8iaQYX0zqNy9V4txplLnjhbMrI9r1rvb6bjh0HiH2l+F401XIOZAVpewhNkDU7AjM5LrtAchQImGpqy0LF+eEicGqNaZ4Ka2lqoBx4S7T3rhWJT1TIPCRclAtMUPvkbOjhpp2/0vY0eG2yi4LJbyav4cLrDsoPcM/2vF/2Srqvdu2yoPKnkyWW2yBc88LGiU8cpNnWMeDKZwPVmCy3gwXnBH4Mr4tH6MZSynZbKg+n0IFn6jpMZPxcjDwBRSvAQfO0ukTdl3HbyYvrOAamSJIdW8GBb91ZUIHKTenOBh3RAI/1fAojp4810o65/8QZ6aSQVkJ0N4OHuP4TsYTJkkrUk/bpcujTd1frib6DxkLG+CKXksvw7Bg7S5/BqJE7r4KGgj6QV30kHDyue8tKcMB/wMIhFh91fk8/LkwD+EpE+PDCXoOewAOeBdHwiskDxOThazwFIhKR2BSMABFcjJCAheUhIFQm8YBHJIGI2kL/PQz5ZKCd4GP3RhyiWdTVTGqlsksf/5pVsDiu8KMT/NRC1Sw0e0vPHLTZTlTtotOYN5Eu2dpUKPBTT3mWp7aLKCz9IttYdOW95seChmHFa6zdQ5cUfAY+g+JaKbM/r9MNfpsDAszlzkb5BwmihWc/5UAPbCjWwPVADk3kFMJJDJXGLJ0BWPMfsIeFjD4mIA21mJjoKxaZTA8PUWG0VHhLr4CHRuqZTAAmPa8lDwggPCTAXKLEwQWPj0/SW+3bQiI8nlurqCTsa5+kXu1DWTItygQflabgCEZsbpNh0H8VmU7kHvJ0W8KB19TzTzcoFHtL3se57laz7XiLT1OKsLuczUErwwCeLjh3AhHxgEXwVAx60VJf4nJnAQ98tL1E86M0OALNT3BZzdy6Ah6UHBQsf4DIJZ2sV6de7UPD68P8oHy1uV0rnL/Hfl9TTVhtxWgcPOT8aVsUGOnhYFbch/0HkAx746DfDUuGZDOqTX7gWHzYZOgziaBNgxSYGEgwquAJhAoAwCCABNIIPd7OjkowAEYNBB33/5RkoNlmp0SP1VG+CNv8GaPSXIsoJHnjC6X/t5zQ/P0cLkQQmZXUUstVRzOykdes2ksfj0cRpyHWdWsFDNgWo7OdI/bZlABFo2EXb33BtwZwQ+XzFtncx8LK1ZHYQV15TseCh2HHyWBgYskGhDVwJLVyWTPck2/Na+P1NPRODBwYSow03gH/SjbakBK3BgmK9I0aW0Cz5IJLgZQ8JIf3qpH7INR45GaDh06eppREeEmvaaMP2XWhxahNAosKB9+2ih4SDrvqeF21MXH7gVUoGKqncFnk0j735e9TrWK7wlaslqJDKgzIDvEIdGdxLkaG0vpvkRlrAg9bV80z3WCt4YH6D7fm9ZHsx8zizvadLDR6U52Lw9dlfTaNtKbV+qbXyYIassm39W3N97GUED6f+ZA5AZr9ooSo2rnv+Wnp5LHU1fiUrD3JLFV+HEaat+VayTqq0LSkrD5lzhPuGaq8xzUPi+n8hekL2dhQ7MlhlrdZ0ALFEnO7EGsHTf1nsnSjd/jp4KF0uy3kkHTyUM7tlPHa+4EEmTiuHtAnCII/+We5BxuECHAeIEECCPSTA3OSKhAASiTkamYvQnS+HoNhURQmnR/hH3Li9ina0o6+6BFFO8CAPLx+H6UIuSSt4yF8BKvsSnWfHe8l9/vsKGXLKPvm1d2U/Hff21197+7LWoGLBA591JcaZK5nZnlctrVVLx89+b33uLRAQ2EpDran3tw00l1ZPguxGeEjMTZFv4jSAxBj5F4I0t+Cik8MJ4SExhSpFa2sNgEQHbTwfpouNjTCyWyCz9xBd++RFaZMyJ72xrZF+e7om5fLVWpfKCR4YMDBwkAm8me6HFvCgdfU80/G1gAcGDAwcshGkQzvOp0j3WkGk5vYmbnOSo1zgQQCv08/S539rLrhtSUt1ia8jW9sSj4Mn33G8olNHUImYz/XWWvb3coIHHt/s9AR1fSNV1GN3G9FPz7s/41htG28EX2+t5usoHDwoTqGQfv3qoyb6ckYPU+4k4HYwmfuQSpx+9q+I2kqjAKz52tU21MFD0SlckQPo4GFF0lz6k+QLHngEqdJtRHffSnRxl/axJdBcOTc9Rb96fpjOqx6hjsoIwEOIBqdG6X+eOUoVix4SbnrTeV107fnt4EcYhLkm+NAFx7kEHvJpvUlvpTo2EaTpil6RZ648lKptiY83/tM/z2Kcln2SKytFMQneZJHI8ExgTo9SgAf1NrTsY2QCNztFp5P2tbSkpV9HtudV6/2V760R+aLqbjoy4yK/kyWBE7i3mL0sBsuwMtF5eXvRhWsSVIt2RDaji0AWND4/Rd4RyUPCDw+JmXl4SAzH6PCJeVqYHUUFooZ61nXQzh299LHXttEro6m95IPvepZOOt9M/3pgLd3ziokclgTdecWzdJHt6WUtKLlaggqpPPBqNU96eTFDLcz1m8jSvgcpQ/uZQm0psX4dTXzvs6JtJxGTVmG1qEKpnScbeLAe2C9Ag9GrJKmmHincu4lCu/ZQvCYVjPFWDCLMJ47T1/oq6DNHUjkZxUq1SsDrWaGgpNa29N5tFjJ6mtEOhhYntIYxWT09DPZKcl7w4Zyf6Tk5D7GIVEHCfS0kigUPfG3SNXrRqjsn/VS0VPliNup96KqUoe1uidFPd2aWoM4XkJYEPChHByDxZJ+Fvv64hZ7IqLnAzz5XIvjZ7MRr9RGndfBQyDth5ffRwcPK57wkZywEPCiJ07eiVemLaFnKNz6IfspfwWuG+6Ov7pigP9wCD4lEP33poQH4RrAZneQh8ZYNVtrdXSVI1tzaZHGCK5FUbMrHQ4LHdy6BB/YBmHvpB1iJQy93cJ5M9gpVFar0e/fLg7PodV+SRy0leJh54luQa31s2eOinOSybK6YlOXBBVEesBTgQekarjw2+4CEjU4aM7VSzOSkBWcHRc0u2tjVgdV35WQ833fE8u1zPa9cfVg4JknEymDFxMDF3YD3i/QzPZ6CYMrE4sIsryJG0jbh1g0gBQEkpAB2p47k3DTGKk1hOFsDSEQhGcpmdHMAEl4sBvgDcZr0OanvdJSOnEAvemCSfrvpE3Q6lroUOfwJAD8DFJtkDwkoNhnMkoeEzEHg1VpWdCqlVGts+gSFGTSg8qkWpuousrTthgKQdC+zOUyLyTDGqJQJzveuZwIPN/fa6S7HU2QaZVGKzBFd00VBgIZY6xIhVm3bUprERQC8ogAN8eAS8MoEHu64sYrev6cxZUicr+j0MYpD5U0GX2b4edg23ZgzbdnAQ2ToRYAGVJAiqT4NyoMa3U34rjHChT3zvS8WPDAPJHzycdUqVr7gQWte5GssOXhQJG983kxffNhGzIOIxNJX71iiiduRpXZENoY9/rmct3NFNtDBw4qkueiT6OCh6BSemQMUAh5YtvWD35fG+x/vl0jS+YYMHpT7NbvhjOt7lerpCIDElPCQeN9OB71tA5SahPRrCO2ZSQ8JBhJ2SEUmFZu0AIlck7F8ryHT9qulbamYaykneOBxPfrsK/gW4i8cKKFgIu5q7Fnm81DM+EsBHvj87PeQAAjjUFYOlD4P8jh3ramgtqo8LdVzXGQ5ntcB6BW8uCiWw6uHmVo8GDhIrYI8GbgCi+/QNFgWSlfraHCBorMTNDs6QHOzXgAJVJlm7bTvtBlgwkuGmJ+aW+qprauHztvci+pELTXWeQTHQouHhFqqtFQeeMLIq+QMHtTCCLBlRaXBVJtKdM8GHop5RuV9M4GHW5oC9GNDZt+QWEOjqDRE1mon5JcCPDChnFf2M02+M4GH79zSTO87vzAFqkx5zQQeBj6GagNAQ3xBEuHIFOa6XlSQdpPx/2fvTcAcOctr4Vdb73tP9/Q+Patn322Px+MY29gEA04C2GF7uA5huwnhh9gmC1wuZrtPIIQtxvcmBHJNCIttLhAHTMDGiQ14wTZgvI5n7+l9V3dLam3/OV+pWip1VUsllbp7PPU+j56xZz5VffVWSfrO977nnGpN0tnQ4gQgo1dDigUP+rnZPqVeUPTS1Z74b3bBQ77tXPp5Swke9HP882NT8r67udlAUGj9o38nOhFehseTpnT5Cwo78WkyHsMFD87ntBRHdMFDKbK6DMcsBDw4Ma17nxF5WwqALD5eHB4SQxBzfFpuumheXo8OGrY6eRNBpdake0j4oJ3PaoTBQ4IbpxatTaVYjGXP3QUPuZ8OOw7TuY+2eIRT4MHq3OcyeOA13fNb7iDqV8e2g0wTPn6A6OmhfYgug5jamprcdyHT1ToWCsr8xJBMDvTJDByPZ8I+GRgrlxdPReTYiTGp8s0pD4kN23fIenhIdMCMbk0jKmPgVigPiUC5UiXzlePEdJhcIpYCD4nwJHbJ0cqC3XKr8EJiNdB1SPxtu02HrBbwkIDgAkHD/E7zeS6Vo2LAQ2J6QC3QY0sAr0+euUJu+7XxIVkO8HD0Gnj7WISvYZ0CDb76niWfH4KHRGRKrv5aHD4PRtO9YgnTsZHnJXr6Z2iPG7cNHuheXnXoPbk/eKkRdsEDK3xsu0vi2tlipYe/daclWVsDD4Opoaw0sLKptStlxuXwpfu3/679DU3odGfrvC/GoYEueHAokSU+jAseSpzgUh1+pcADr4emczSi0YK7oIt3bre0huWTr/LIRc0gWZNsnepT9ibgIaHI1hkeEjqQoIeEiRmdCx7ye4pKXXlwwUN+96FUz+tvzooco9WCCrZ6ZLZ7cBGofQ7bgSEO9eY314VR2GqMxtHWhA3KKFTHYnMwZQOQUByJ6VkJRQJyejggL5wKy6mTg+DTJAAkOuEhsUt6t7AisUYa6wAc4GKbhJMdgYRmRgdjORNtejPwMPiRniUVlDhXjy8gfrQnlQE4WG02cFwpwYMnHJEnfvqUXPGfRgWqzMpDMhBQoCFyYdrh3OYdkULAA716FGhYAnh5oArEBfrHnuiUL/yXUTq21OChEg7TL5qAB1YYyFXxr7nAVpqcdJgm4JpH7jIrXXYrD5x8LrGAzAs0BQ9byuUbL9fatNIO30OovphJrqaPZnVeI3jQxr/tkja0QbbLj5/zSjjVAXkBChOP/eXi9OsgIperta0bt8RgFzw4lcnSHscFD6XNb8mOvpLg4R9hOPc/YTynBX98+KImvNFwiP+6o12Tgr1+dwiqGmfRa30WuybmHhLeyhpVjVA+EikPCYKJUi3GMm+OW3nI/ai64GFxjvR2ohas3TfCP40L91I9r3NYO5BvpAUbC3QET96BtpANoB3wSuwgsm2p0NDcazUgMQ8gEZ8Fl2Z0EK1N8JCYmZXZcIWcGvIrxaa+0wOypsEPD4lOeEjslx60N3V26B4SqIwoIAGHenB3vAG0TKT6FM3Aw4lX37ukghJ5FFxgenicHFEq8FD+y0dBhn5Efh5bI0fO7jfMQgcPkX0HFWhIVuae51KXYQc85JKu5XkIvMgLYcWGwOvDPxgtKXhgdeDAF4fl+FjaAjkbPHhQpeJ8Au17c91S0393AjwsBbjMwMOh3nL5/rXwQkq1OmVPrHLvW8ULRblcEe1/XI7h83Pou8ZWtqvWzcsdu36U6+2L/t3K9NAMPNxyVbN88Oo1Mhz0yucfLIOMu08+8sqYXL6FXhL4EjFD5up7If2yPcE83+CChzwTtcLDXPCwwjeg0NOvJHggd2Lrx/WZ84eBRjT8kysW9lUSRPALKB3kV9z9xxqYSM7PoL+UZnQAEuyhxwJjwUMiqXlI+NCWoLlaN8qJyag8cHQKCzONnMnY01klG9Y44yPB47ngIfeT6IKHxTkyEpmx64iPQGttXE6MUaEm3Tns1PNqPB95HWzZYAuC1ia0DR+/rZBgdirYdhhFD7QCEvNx7IROyOxIv0wOD8AbJQTp10o5OeCR5+AhMdx/Vta2VElnd7dswQK6qwdkdHAkqisD+EhrC0ia0XlBtD5027C8MBRemGa53yPHf/f7ptP2t0JBCQtMb9ViZSKr63QaPJQ9/ZQCDbqC0s+8nYvAw+t7Rb5yQ4upglIh9yNf8JCPdK0Z8CoVeEhSQQk7+OSrXPaz6+T4RPpzsAAeQHorI5ABGDSrTOWbr2LAgy5ZG+171PJ0M1IjF9xzheHfD62vknvfBTUCfsJ1uVm4YrONiCpUzHUuMj7fFxv+rbx48rRc8v3thuMXCh6sFM6WAg/mF55hRkdTOpPQNhi0VzyNDfO9bUuOc8GDI2ks+UFc8FDyFJfmBCsJHnhF77tb5NtP6Nd2Ev+RWf4mcOCChkY06S3QSyALezdIWZmRRJmdZD4qqSQgH5jtIUEkcTJULl96AqRsfDF3N5ZLd1OZXL21zgUPWY+W27a09GetFJyH59BK/OyQ6c8r/pILey6QE46BXSNxmv0GNHLTdrjrgaWvtNf1YevLiQsGtjRFcNoYZJuiM+MyOwwPiZEhmZmLyAQVm9Bt8dxxKIaNwtW6tQ5Ea3hI7D8E0nUbgMQaqSwHyIEZ3ZGvzssLI5y7FmbgIVtByc5knQIP/uPHpAKyq9kKSmbg4bV76uUrb3QOueUCD/lL14J4XLW4KlwK8BA9+8uUFKzWUmcGHk7deFqBQQ9AZLFRKHjIlKy1mgNBQKj1Iln38T7DkEzwUOz8zdqWCgUPVqaH9sFDxlVleEgolROTUEACH+VTWAK0OcC1d8FDsU/V8rzfBQ/Lk2fHz7LS4OHncKt+PVyrtaACz0I/Rca18stmF17al85nXyfyh8ZK/8JY7nAmob6RCKIiERxUpDBPcl7xI07AKff7v4YWN44T9NdK0FcvbzjcK1dtayjaQ0KfgFt5yP2IupWHxTkythJZ5TCCliaP7O4sopco49BG4nT6H/IlSee+07lHJFJAQlUkwpqHxOTgGQmOwUNiLpaSfk0ASExLaGJQ2mFG171hvRw8sFO2VR6VK37xGnkhY78hEzxYKSjlnlV6RLHgwTfQr7waAieOm552JcHDu7aP25auNbsIJ8FDbPhpBRpIMs6MbPBQBc5D/0fzV5zKdc/tgoe8AJeqdGmAazqckJ6PGA0TVit4sPKYKAo8ZN4ABST8eNG4yQgk6GpNd+tyNAf8O0jXO9FhkMjUc8h1IzP+3QUPNpK1gkNd8LCCyS/m1CsNHjh3I3Ea3x6icRnSwcoDvkUQZlUH6+tPKqIYW5sSs0PymzNT8vcPnFQeEnxV+sNyxdZmuXBbt8FDohgzOhc85H4aXfBgnqOHT4oMLAifsNpAxaPFQKEBBQLyInTvhdwZNx9hVu3ogSXDgaUFago9Xc73JQD8NaI1gUQY7YijmvTr+ITMzMZlZKpKjsFD4oVjUFEKjcm6rib5VvufSd9sOkc6ePB3XCQ+KCj5Mjwkck7AZECh4ME7MaFAQ9mzT1ueNlFXL/+18TK54gdGebjlqDx87PC0vK3pPy3nZgd4OQEe4hMnNDndaePuvD7B1QIeqDqlDAZteIXwGlYTeCDRPQkjO6vwt+6Q8i2vXPTPjoGHzCN7fIob4cGfBBLrPgQGVsqI+y0XiXzpjRp40Fub7AAJFzwU8o23/O9xwcPy59yRM64G8LCYOI1V1EJAZUW2Lfzfj6FeR76D7QAf4sGnjsqt33xUGkEQ9cJDohrg4caDPrl0Hds24CERgEoTzOhItFYeEgWY0bngIfedccGDeY4IHAggtOAzSRBNDgI5OfReMC4yyYsggNhq9OLKfQNSI7KrHSRJvwKyyGaeDnkf1KGBCZQk2NZEIBENwUNiahjSr1BsgocEKBIyOFYhR89E5ZHROvEmQ9LU0iS9PR2yvrdDDm9uBWeiPu0hAYKvF4RaKjbRmM5O2AUPHoAechrKn3jM8jRJfM+QCM3XUg7Tdua51FiztqVb95+Rt3fAbyUrcknXmp2nGPCQQHWYi/HYmKmNsTqdt7pVjtx3BAphaUPD5a48JIJQUKLPxRKStTRqJPci2yuE11BK8JCIzMjRZ38lF39T87LQI7ttKdMJXXEs4EVBsz76UmSCCSuPCTvggcdXCk/xsCQhC8vgeRj0v+A99aOdy9+8aWG+77m7Sv7lsbQ0cwWqD8OfMj5xC0AC7U2sWi4VLnhw6huktMdxwUNp81uyo68G8GAkTvNS+aOms6cg+ZJSgCnUzVpP3k9Bln7zP78oPvRKr5FRafGMyHsv8sPFuh4LEHhIxAEqlPRrVAweEuXwk8jTjM4FD4b77g8AACAASURBVLkfVRc8WOeIKkhc1GvBMoT+OdCrEOQlGL0PWIXYndto2PSkmdUOHoPHWm2hXK3JkUBeYnNBiQJITABIzEzRQ8IvfcNlcvR0RI4fH5GKQEg6uuAhccE22bxrj7SvbZaWJrrSJzQzupSHhBfyr6ptIkfYAQ+agtLD4pm3lsLMVlBaFvBw/wgcgo1tQNngQZeuVRwCC58cq1QVAh4SIAUr0DD4G8s74C2rFT+kYKmgtJTDdK57mM+/W7Ut+eanJEbSdh6StYG2PZanKgV4oCdKDDkkqDkVrpfDPz5iOL8OHmh+6Od9XQI4634XPIC3vN7U68EMPNx0xC9/uXsIXhnTiuitgQYNLOQTuizsM4M+ufK2ygW5V/29H3plUj5wjfkDSYK1XpEgXyI7XPCQzx1Y+TEueFj5e1DQDFYDeODEjcRp7lDwC4jkvF51XXXYfH30Zntu1mcguNSd4WGjg4fMRP2va9vkLTuiqgwdTzmVepPwkACQ0Dwk4vgyhe58toeEhRmdCx5yP4YueLDOkbGViK1LqRq+4S1UC6Mfg/ajWowy0hR28R8/rRnBFQpAct9x50YsmNHNax4SkXF4SAxpHhIzcwFIv8JD4iQ8JE4Pwfk+BiDRIRt37JKN27ZLZ1uzNDagokhApntIoK2Jn28rpZ58wEO2gpLZ1c5v2yGRgxcvUlAqNXiI9j0mn/1ZSD75pLE8lQke7EjXml2bHfBADhrbkwgcrIKgTnk1gC/gSXl7rAR4OPtOKBj0Wyso5esVwut0GjxEB55UXibJee374VSkcTF42OCRu97aZmn6ZvdT+dWHx+T9310wiFFvf//uYbm5x/pe5jqHDh6uvK1anjijg4S059MFrUn87uN7EM8EeRJWyNYMSLjgIVf2V8e/u+BhddwH27NYLeDBSJzmlwcsqDNI0l95s8jvGpXolrzWD8M/4svwkSB4eMelIjfswyKpT6s8ZMYnXt0tf3SJpqWdjIbSik0p101vEtWIBSABl+tMDwm/XyhlTQ8JPVzwkPsRdMGDdY4WezDQATp7W83ox7BaWo1y33lnRxBIRNC+ECWQmJmQ8PigTAyelZngrEzNVchJ7Ga+AOnXgf4haQA46ujugofEXlm/ebNSbKqvKQf8svaQ4GyXAg/+4y9CQemRRQpKmVcZ7V2vTN7iHealoVKBB0XoxeKSLtu39R2QT/6KvLF0EDy8e++8belaszuYL3hQCkrYxU9G09K62cfzd+xTxn3ZCkorAR5Oveoe8XvMe2PsAi6nwENs5Dntvs4ZF/Fm4OHlW2vkrhsLLEma3GizykOx4IGysF99dpPc/F1dPl2XbE8LpPz8fSHZ3sa/h/QrAYQCEvjhtSiR6UDisWdiUoHWzvoaj+zfmrvK6Oy3k3u0fDPggod8M7XKxq0W8MC0XP65pBwd0Xcf2O+tGVbZI0lrCX4dFJx+ASUnPegPcXh9RO59hoTsdFtBJnjIvDXc0UnAP0KZ0andHWg0pRytPQmjh4SvulECZT4FIo6OhOSZwUzHXlzXpjppqrbXa231mDx8MghSbbr3l+N+f3cjvkdt9hos8Ry6Uq1Lf0hLIdWaeUYjcVr3YNBH8D6znKbd7wOQiS+WOL3KvpLsT0d3tVZAIi7R6QkJjQ3IxFC/zIIgMR4EkBjwyrPH52QCJnUN9WXS3dMlF+y9EGZ066QLQKK6KsNDAuZxbGuil4QZeJi967uK1xA4aa6gxAuIr22TMEBDbGO6p9vswpwGD7GxY6rNJo4efT3MwMMnrqmSP71S8xgoNnKBBysFpczz+lu2akCm2rxvbrWAh0K8QnidxYKH+OQpBRp03kD2PVsp8MC2pVs2PiUJzI++HHYjuOEtcvjLm2ScQosq9K6DtEjKa3Yl5GtvXhiQGpfbQ2JwNAHeFDb88Lu8fb0LHuzem+Ua74KH5cq0w+dZTeDhW/B7eD98H7LjkVuM7Uf5pMBIws5+B3dz2RYVFCvwkPkO9ucq/wj6SKA6oTwk4uNYvrG1iaoVHpjQNajWph+dFPll36z0NJZJW8qMzgUPxvy7lYeln+DRGZEHj+lj6GGQqYxCAQHN1JBu1Ec25vNpOH/GKA8JVCRoSBcB4zqOisQMHK2nRuEhMTsvo9MVcuKsR549NiMzk0OyprlKunt7ZOu+i2BG16lcravKsdAAL0rleDscizM4DMmNG8XzlrdYJpQKSiRCz+/cnVfSnQIP/G5iOxDVgLLDDDx88tWt8idHIK3lQFiBhz/cMKYteLEBYxW+hnUaybh+aSBTSvBAEvTL74jLk4PGKkNm5aEYrxBee6HgIQGy8TzB4Cg3vcyDUrBn6w7LwQXJc23cclQebro4Kn/ecu/STxE3tsxICXjXLaf+P/nXp/TnkJtu7DhgUEGN1Qd826EoMfgxfClaRcpDQnT519S4gWFU1sogCYv/7+0w8sQceOzdQziUARc8OJTI5T7MagIPJE5TtnU6o6p905UiN11lPyuLSdhmx5iT1+2NyRevz9+Rhh4SMXhIJKYHDB4S3sQEviBnoJYzJz9CDzk9JKS8Vrqay+U9l6+VtXVpV2v7V5N+h1t5yJ29YDguP3l+QfNUvWFzawU0w7nwthc0U3sOrc9r4ENFx+Uq/KaVuvLAGZoTp7l7hucqFVdCS6Be83VzwyQDuhkdfOiUhwSlX4Mwo5scG5XZ2ZgMTlTI8bMJeR4eEuHgMMzoGuEhsU52HKAZ3VrpAEeiew9AQCYBurdX5L/9t0Vny1RQsnMzigUPidCERjxegtD7pYFL5BOPG3f0Sw0evvCySXldzYOWqfDWtKpKg38NBTFyRynAAwHXPOVhAR5e/dir5Mkh4wKT4KGsFvMk/6K5OE8Ju+AhEQkqMnR0YLEilp4tT6AKcwOhHKpFZiZxywEelmpb8rdsUw7ZcW68mZConwv1yFX3vS3j5tPjKbPCwJ0RjbT4wWticsuV1u1uCwdJeUhQgap/KATlOHhKALz0dpWJvzp/Z/ncT6Q7wqkMuODBqUwu83FWE3jgpWcSp7uwIfGTP7VHks5Mn5GErStAkIRtLGGypekdh/G6xMa5sDJh3yl31Sg3qJRckmG5/5kT8svjp6UyAJ16j19m/HXy7mu2yabuNaqtqRgPCV6bCx5yf0CcBA/3Pw/No4zfLO72N1VF5flhoxfJhetqpKvBGfM2XuExtDT/ZmHDVidOs41PA6HFKCzlzuBLb0Smq3WUHhLBEU36lR4ScwnpHyuXY2cIJCYkCYOytR1Nsg5Vhr/4HLQic4CHyP6DiteQrNAqQnaiUPBAVRvyB0iItgoSerlA/+KxzfLRe0cMw0oNHj5/0XF5fetijwsPFJTUghcKSnbCSfBgBrjMwMPAeyNS2ZFfBSnXteQNHqCgRPUkAockSP2mgcUwzeeUMlZKQWk1gQc//FXKSHavSG90mEnDXvGLv4TBo/6Z4e+zJuWaDgIHrbRK4vQjf24mHmGeohjMJgex8UP56WQ8Im2eFyDFXimBhg68OsVXmf+GYa576/57cRlwwUNx+Vuxd2vgYa20dB6UP3nvh6S7zSstDStX4qNC0tVf1KoPd72dPIXCU7OYhP0UDkbgwC8l9lQuXuzRufrWa22ACE4PX/LcWaEZ3d0/f1b+369GlYdEY8qM7saLa6WjuWbBQ8IPD4lCgYQLHnI/D06CByoRnUZRaXHwh51ldvJnkuI0eGDbzT0Lay+2UxDBaGUGVj+uxEboavBjyH03Vt8Ig6v17Cx4TZqHRHAS0q+4pWdGyiH9GpVjJ8bl7ge/jdbE9DUkN2wQz1vfqtowwht6JbRnpyRb2sGPgPSrTQ8JHrUQ8BDte1S1KHFRZBUBfJ9zgenBgsnM58FR8PDvw/KFB40fkkXgAbsmJEJzF9+2Fiwu0gnwoAAXFubRs4sBlxl4GPnEFiw+neGS5QMeov1PqCqSrqBkdm8pB8scelDVzoxSg4fYyPPy1YeH5ZafaeIiemRWHlidUY7atSjR5ohP318hn/gPnQeok6R1WerMN7N1SfudThOnlz64kotFh8DgdCV+7dm/eEbaBJLAPlQefFre6PtS1tipgAT9X9xYuQy44GHlcl/UmRV4CAA8dGnggVFV4ZHGOo801XlXZIFCAMG2o4LM4LKysbR7NUEEvwyNX8Q3AEB87nWFpfVz952Rf77/t9KaHJEGDzgRWFh+9HcbZEPj3IKHhBda8/7aZnyPNYufHhI2zOhc8JD7vjgJHoz8A7Nzawv7PZ0+2bDGucoDz2QFXA71wm89vamXOyHuCMsM0IyObU0RJf06I9EJekiclmAwKNOzfhmC4fGLp+ch/Toi5d6wtHWtla7tO+SiTZukctN6eEjUwYwu5SGBFg3KviogkYeHBCdlBzzEBp9C/zsWl1BQsgozQm8pwQMVlP7nAzH50kLfujazTPAQaN+vqg3ZCkp2HstiwQMrNErpCQtLs1hJ8GCloJQ5T7Z3KUI52r3MolTggQRtxVsBIfrrQzvlA48Zd/MIHv5iZ5+am68p/52+iz5bLS8MZQIzVnJJ8jdWdLVNPs0V9vLNCfneH8/h+Z/WfCUi8JUgH5H+Evx/E4+JWOthida2SGvkRxiHRYUXZps+tDT4ASS86EVF+CobFJDwoyrhxWfYjeXNgAseljffjp2N4AHbGNLa+zL50Ic+ooiG/DGlsyt36GqrPNIAINFY4xUok55zsbR7tX45aXIW/+bWV2ltTIXEZ386IJ/+Sb96qx+7Hi0yIv/3D6pkU43Wy2npIVFDIFGmAQm8rMSTXPCQ+644CR54NiP/gIsPtg4trs6tw28SlY/omeBEmAEXlyTtRGbNj5F2tYYEbBAmZgQSgzCjg/Tr5Iwf0q+ah0T/2RFUf6LS3t0mm7fvkk07dih+RHMjqoueOAqRcWzIVIgvh4cEZ5EPeIhDQYkL30wFpewr0Ai9JB4vluYsBXjIVFD6xInD8qWn2Q6aDoKHN+xIKNDgrSreebBQ8JApWWv15BBwvfI/dsgTfcae+lJXHi5eVybfO/KopYIS5+ur79Lua2Pvkg++0+AhMTuqnjkCGz3MwAPVlv7Hq+2rNhgrD5mXxkoufz8JkFmJyCROo3Xpys/LmoA1eM5OUqKmR2K9R6S36QVJzIdhMDkm83gl5vE97kMlV1UjCCTQPoUfXX91swQAJMrqAVgoC+tGyTPggoeSp7g0JyB4SKIE39XVLf/0f78joxMJmQgmlTjCPACEDiZ4dgKJxlqCCa/B26A0M3PmqEu7V+vn4G6OpvZRLM8iEzzoR7/n3VtlX7tPEceSIOnFQ9qXH0nWfGlmdJCChYeElyCChnToSSGIUB4SGRs0LnjI/Vw4DR5Imn58oR1X5x8QQHCXanG1gQt8chKcqA4YgYvIK7ZpbUtulDYD1Iqnq3U4kpD47KSEJwbR2nRWgjNzMjZdJqcGfPI8gMTI8IjUVsSlvatTtsBDYuPWLcpDoqEWFUV4SLBv3QsgoUm/0ozO2AazFHjg94UCDePWkrDemjYpwwLdtwSh10nwwLmw+kEZaz3MwMNt11XLmw93OXaT7IIHM8na7MlkAi4rh+lSti1d3BGX7+z/gWmOqKCkCOWt+MDnEU6BB7ZMKS5N/5OLzmoGHm65qlk+eHVh4HA46JVb/6Nc7v6Vb5GztAYcoFQhY6nfZo04/Rd7npD3dn8/j4ykhvgqZH7baxV4yIx4aFbmp6EGNjWOigUWOj58abMawaqEB1+wIF4HSJZna1MdDBZTZoX5n9gdmW8GXPCQb6ZW2bg0eOiS7373u2p2/OEcn04qIDE1mwISrEhgU4BVCS9+/2qrPdIMEFEHAxbulq/mMHev1mdMDkTakMaOGR2lZe/Ei+Z1NKEj8doKPOzv1kqkDOUhARARA0ciOU8JOhMPCRC62NrkhYeEH6wv3YzOBQ+5nzSnwQMB9I+wARddaMllf7cu68iHn1wEruiNC0M6NhNEFBOZxOlinKSLmcP5/t60qzU9JMaVGd3kYD+AREiGJ8vlBIDEcyfmZHpiROqqvNLZ2y1b9xyQDZt6FZCoAdpbABIAELqHBPNqCh521cjtF/5GuLtvFV6QUdlfTnJqrnACPMQhCkH/iNiY0WST5zYDD1+6vl3edMA5Umq+4CEfwOUD4GJFJBNwrRbwoCkogRvSgd5ZG1E0eADIZXsSgaGgcmYWToOHzHOwEvHZ//TKXMRsMcGqvcZL6KyPyqOXfcJGZrBm2fmmReBBPwA3ThOhGVWN4Gc7ycWPHz2hqiJBIKE5W/vrAdLBj/DX4AvdQU8lWxfyEh3sgodz9MaagYfMS4nhszQ2mZDRqaQEASQSIA+qagTAugIS+Kw3AEA0oCJRh9YmAovVFk+jlfLqv9dnxbIoidN6pOXguKv7VWsJ90WX1fHB9F8ROLwS76+vGpZ/eMioGsHKQyZ4yDxQAv2bVGxKUs4uhp5MeEj4UtUIT1LzkPBV14u/DhwJAIlvPTkmMzDC6mxIS7+6JnHGW+M0eODRjfyDbOM2juCDTwCRBolOgAce+blBfNbwOeTx3FjBDAAvxuIpV+twVKLBcZkdOqs8JIKwBh+EYtPxAY88Bw+JUHBUGuvLFZDYAQ+Jdb1d0tHRItUVaQ8JViIeHw7IK/4hbejGq/v9jSG5bdtPTC+UCkp+7Eiz2pBvFAMe2E/ORWVsKPM703jmT576HbntKSMJZ7nBg1JQ4jyXAFye8jptYW4CuEoJHqjEN378l7Lxy0ZfjczKA+VEeV8VN6SAdpliwAPlYBUfBPKmVkGQ+q/De+T93ze2DBVTecg+l/acsnWMnQBapcEsvn3ZXXJp/W/zffxlvutS6d1gLS6QPhD8YdiuCBARDWKDiIsdP+4ZgQSrEvyW95dJoJ6KTR2u9Gved2DpgS54cCiRy32YQ4cgMajalrrk7rtNHNoyJsQy/uhkUsYAJGbm0q1NiiOBlx/KFAQRfLHFaTUB9JdDwekZLMK0YAlTd7DWdMbr0PL44z+zZ0ZnPGbmnUub0PFvlwIPme9K4geQ1YgE3GGppOKBko/W2oS+mcQM8umVbz0Xl0fGyiQRqJXupjLpaiqXdx9pOW8dpvncHUNlGwbB0o6NTioQlQI8TAHX3b9Q+ab8jlnfLduYNPBAicBXbHUVkZb7+2zZzqe7WnMTJQQVn6lRmRmBGd3YOMzoonJ2FEACnT3Pn5iW6OyYNMGMrmd9r2w7cLH0dLejItEsFWUe+WV/Qq79mtE91wo8ZCoo2bnOQsBDMjafkoJ91PJUXORysfvRpzbJF/+LrZfpWC7wkK9kbS7AVSrwoCsoTYdisvWH1xhypIMHytb6qVKUpaBk5x4XAh5io88rwJWYNcr4Zp6XCkqcmw8KSv/82BSk1Bd+RNUw58GDPhduxGCRjoV7NG7ckbysa1y+ufcLJunhOKPRHwflDx7Sh0wCOMRmJgEkxuDrBEI2N4dUWxNfGlBW0q9sawKYcKVf7TytxrEueCg8dyv6ziNHjijw0NnZKd/+9rdN58J/585IZoShTjIGIEEwMRdGRULnSJAnwcofFk8kWjfXeqUaQGKlw+hezT7Kk3ilZeAKMaOzcsROXysXBcMADy2WlQezvDDfyRBIXQAS8Rl4SMSjykOCQOLux49KH7TpdQ8JmtHd/tZdILOjQoGcO1H5ufeZSQlF0/qUDZU+uWKLc/I+TjpMP4zbOJDyg+OCfVOLSHNVXB467oxJXOb9MXo+EHziYV8IPuPcLdOe9QOg0JA87cZLPwPKQwIViSiKmpFQCNKvozIFonUQn9NpbLL0obpAD4kXTgBwzk9IS0uDrNu8Qbbvv0jCZRXyxv8w9rZlgwd/6w5NArOqsAfKLnjQlImg6hSzNuViW43yGUD1xMphutRtS6feyWpD/pK1Sz2JToOH2Mizam70AmIE4+WLwUOXR354Y4OlgpKdT44d8BCfPK3uLxWUrMJXB6I2W7tAxNdjecGDdtZbdo/JdLxHvn1ii0zMaS1N+9bOyD0X/i3W8RuVQV4yPo/fyjNwVz+qlJiyI1LTJev355aPtUwGvTdQiYhOAkjM4fge7FSpagSqEl5NqdFXAf8StDURTBBUuJF/BlzwkH+uVmykDgIy/7zyyitRnUso8PD1r39dgYTscbkmjI03gIiEjIAjEcEPaJytTam2JrY9wSFekawp/Vpl30cp1+nz+ncSp/d/CkBnXgcyBBCaQghJ0o/enNdhDIMWO2LzmFxAGk3oqsuTqA547JnQpc5EwmViZlhxJBIzQ/K5+/rkuYExaayYlqayaanwR+R9V6+TMrY1kWhdhIeEfnHnEnigkRp5AYuDZWq2qGkL/EIdpjOPayRO89iZZX725GoPt6uIZP+z9FJ5hwISMci/4rGLzMxAIWkU0q/0kJgCfwweEkNlcvRMXI6fHJN2f5/Ubtkln068w3D5meCh7ILXYMNzY0EeEvpB8wUPmQpKVveDrsFs/SGhV4+VAg9Hr/me5WNjF3A5BR7iEye1hTkWs5lhBh4Ora+Se9+lCXUUG/mAB1YYCGhio2kFpezzEqBqRG0Q+bJiJcDDR/b3yTs6NPL2F85cJ6dDTfLXO38hHZt2YP2+YdEcCR6Y+/jYUYnADNKDvupYQ3eebUu570IC5OoYgMQ8gEQcXAlN+hVAIoCXR+Nl+KsaFYjwQ7HJlX7NnVMXPOTO0aoccfXVVyuw0NHRIXfccUfRc5zFIn0EQII8Cf6AEkjoRGv+dxlAe3O9Fz4SXpTtiz6drQMYidPptxZjRmc8JnuXqRCxtAnd2yEDW5CHBXZA3nvHI/Ls0WPSmIRKE9yragJzcvvrGxRPgovlTA8JHzwklGITsIydFrJzCTyg1VxJqVoHwcM8wINHdrYXZwa0mDjN1iVWaAgW05WZK9EJV+9uPtn6bL4UB7MaG6NiE6q00dkgdi7has2KxHQQghQ+OT3kl18MNso3y3/PcPnXbYzI3xwal4aOC4weEimydb4eEvpBc4EHKiipBW+GglL2/fA19Go70fWLF7srAR4qy7zyogl4UApKADe+OnsEoWLBA01CFedi1Kjqo+dxJcEDBTqUa/XAYgUlfX4eP1pw6PwNc0GrKCV4SMyNyWf+44x84mHjF2cmePBWYlFOYLN2R15fF4PjUEwKQNAlfsaSMJ3XgSwGJdjaBxARDRJIYOHjw++LXpHwpKRfQbBWHAkAiUJMJIuZ37nyXhc8nCt3Kmuer3zlKxV4aG9vl69+9auOXgUJ1gpIgCMRQ286qxCKbM3qBH5YK8s16dfGeo+U40Ne6jASp7WzFWMIx/cvTcY2N6Hj+/JRdfrwv4v0YX36uyBic56MP/qXY1gsTyoPiTUyqnwkvvuWNQoceEGw9sTHVXsTsq0Mq1Q1gvKvZVB8wRp3KQ8JPf9OggeSfclD6EEqdEdkJ9uWOOeHjgGwLhQBuJjns2R8ngK+pGxr8xjmUcjzZiRO02GaL6rKaJrgriJSIVl96b8nge9YVmNpRjc/zV5qulr3yW+GK+Rzpy9DRdQnMxGwnAA2amPjcl3sJ7Jxx07Zvnu3tK9tljVN9JBImdHpHhKUfs1D6s4KPLxrTxgKStiJNlFQ0u+It3qtWlTSpMwqSg0eEhCTOPi/5+T4eFoFKBs85CNZu9RTVih4SESCEsNufnTwV5aHpzleeO0lsuF248J4OSoP/3rlKVVtQG+P5fwUaGALGsj4S0UpwENyfi4lDfuE3NZ3QD75K5rCpYPg4Z09z6q2vUAXPKlsRKnBQ+ZU6CHBagQ5EpqHBNqZFqRfkVfwFf2QflWu1q70q+EuuuDBxkO9moZed911Cjy0tbXJP/7jP5ZkaizlT82QHwEPCbQMUrGEYEI3oyOQqK7UiNZN4EkE0L9fqsgkOZMkzXYlKiUVE6/7ssgvTuhHwEp2EZlWI3/pbVIc+Vk4WP/hEmp8P8fxXo/j6tGNxfcNB0R+deaE3PeCkZx45iPYiZkZQLkWZOuU+6w3OYkdl3F4SBBIJBZ5SCxlRucUeCBweJaFmFTQRG0jOAn/9eK4xNKUCrT5BOTIRqPLt537YWwnYqWBSIItRCQwG6X/yIvowFp/K1pgC/FLWEycJnjQSNI83pWbXZK0nXt3Po7VXa3n4SHBXurI+JBMQrVpOjiH1s8AzOgo/RqRydExVGdpRtcuW3bukS07tkpXewtaQCsAjfEBQkujMqOz8JDQc2sGHj52JCRvazBXdOL7SN71K2WiPTlvUanAQ6aC0mU/u06OT6TJsDp48ECytixPydqlLsQueEjGY6paQ5UiZYpkFtjR4aK8DHmcRrtsz0eOGkaVGjxc1RuTO3b+0PKyqaBURtBQkZ+krqPggWA6lT/mkmEGHj56eVTeew2Aq89+m0Ih4CF4nKpiHgn1H0c1YVbm9D8HtP/Xo/ngVdJ7w/tMc8txSrGJQII7Bn78eOuu1vg9cqVfjWlzwUPOr9jVOeC1r33tAni4/fbbSz5JlvInYUJHsvX4NPr5denXLFfrRhCtCSacdrXOJDkX4ySdmSgjcZqtLAQQ2WHPiG4xn0I7nt8HFYg4AQFdONl3jz7qj+1HRUEDXMnoHAyc4CFB+VfsivGHzQe1Jg/bnAgkMIzKEAYPiVRrkz5jp8CDcVGfzofXEwPBnotujY9QLHjgMe6Bcl/ah0FvJ+K/6EZui3fVCiU1Gysd6es61OuMMVzJP4TuCVZNBnRX60hE85CIjA3IxPAAZLFDMjACD4lBrzx3PCSzIGFXYZOjA2Z02/YdkM1bNkpnxxqo2pUtAAlKv7LaqMzoMsIMPNy6/4y8vcNktxwKSpSB5aI3315Hp8FDMgonYC4szz62cBXZ4KEKbUun3jGuqiJOhB3woBSU0AbE71qrCLRBQYnu2ikFpelwYvnBw7p5uWPXjxZNkf4WBDTeGpif2QinwEN08Neo1kDlqd0P9AAAIABJREFUib9PGWEGHj7+mlZ5z6VGidt8p5wNHhQYGDgh8fCshM5qxovBY5oEsQYa7MWBT/3bkm/gpmx8bkaBiLSHRMo/IiX9Sk4EuRGsSPjAlTgfwwUP5+hdv+GGGxR4WLt2rfz93y+YISzL1RA4EEBQsWkKgEIpNqVABP9kLLhaA0ywd9+J4GJ/GkIi7wD3wKnY+jHtmFrwi0hb2GtRmBGdFUcjfVx++Q4APGxeAA+Z10MDuvhUn+ZszR+6LA+JabRJfPPpegmVNcvluxvlss2aYtOPn3NObcm4qM/ONssPIVlTnZDLNhVeeeBRjVUO3ojsH3aCB+5eEUxoUSix2QwUFXqs7Iy4/3/+ZoAVWSU0AQ8Jut+GRvtlYgQeEjOUfg3IiX4CiRkJz47je9EvXeu7ZOf+C2X9xnXKjK66Eq1zqfYUDUjA1RqViXzBQ6aCkp274CR4iPY9qvrzBQo6mWEGHvo/ijKfQ5EPeMhWUDI7Ndu7FKG8mptF6Sg1eHjx1Gk5eDs3ZNJxVRZ4MFNQspO+YsED+SBKgWo2oxydMYFSgofuyiflmc+9F2Jnw4svmT2/VtWjJRK07X2fl6qOxaRt87eg22JmWpnRxWYmUDTUpV/pI5GSfsVnlv4RZY1d+OzC8fo8CRc8nAM32kxt6c1vfvMCePjsZz9bkNqSE5dOPoTuaj2tu1rzhzSl2sTPdz3M6FiRqMfnyuuEJqkTE08dg/yEL/9cPyCJ06wM6NGL/9DUSewY0Rn5FOxZ5Y56WuVEP3oXqqI3X6VxI6xasJKhSVWNYFVCeUgk5+WhFybkQbRA1QRmoGMNVQoQ0g5sa5YHTgfhlJtUPhId9QEpRqrVqIak9yoZW4m8nqRsaPaolqZCWomYByNxmm0ErM5kh3NyqpmgiK1QJEkXOncHH0P3UC+RDOiu1pE58BJgRhccgofEOAwiZ2JyGtKvx/s88JCYRCvFpNQ3VEr3xh5lRre+t1NVJOghwbamxNRJ+cIjsUW95JmVBzMFJTtpdAI80ISOoCEJUzqzWEnwYKWglDlPEskVUbthnen8SwUeNAWlh+XY2WE5/OMjhnPr4GEpBSU797lQ8ED1I4KG+ORJy9OR4H7bwCXysZ8azdycrDzw5JNPP6yqDfzTFEjYSMiWd39SajdQ7t1eZHpI0JTOKP2qgQYvpF/paH0+SL+64MHe87NqRr/1rW9Vc2ltbZW//du/XRXzotThGD5To5B+DabM6Ei0pgwsW1M0V2sqNsGMrhpqCqWjSOSdjzNY11/8aX14pos1d9SdMqJjOxR31KkLz50tYymGwIHVFJKryZEwCwJICY0rZZXBgQG56a6oVPjC0lg+IU3l41Lln0t5SJRLEOzqRHmZXLSuRv7kd1rz4WYuOqX5op67/3xpJOPMIC+C/ghrCth4yfR8EDFzgXZOTjUTFLkk6bw/Ju5AuxnIcLWOzMxhA2AMQOKMTE1MKB7ZKSg2He9LygvH0ZYYm5ZmfHB61m+Qyy7eLBfU9mGTIGHaS66Dh4pdb8DGZ5fdWRnGFwMeYuMvKsJxHMaYVkEFpUt/uA+SzGlfFbYtlbryMPTX+BLtp7SpuYIS5+uthpoOFYBa4Ai5RDgNHlhV5oI8mlJQOhVpNAEPUfnmdREoKIEs50DYBQ+J2VHVfsaKjVV4KyENS0I+vEzMKmROg4fMeRA8DP7nd2T8iQdUK5PdaL/6jdJx9Zvsvs04nh4S0/CQoBndLD0kwNVbkH7VyJhsZ1JEa6g20eH6pRYueDhH7+jb3vY2NfOWlhb5m7/5m1V3FVQnoVoTW5tmQ2au1gQSIFsTSFSBjLSCQMJInD6JXNL3wUkjukw+BYGDuSQsQcSP35OPW3ZSbvw/w3LqVL80e4YARWJS5ZtbABIVfux6esGZqK6Uv37dhoI9JKwX9Wwl0jkJxkePIGJ/j73HkWZxPJcWXGhk9tTyXOnWKFaAiqkUEMw+3gdyNIDsAZvztHdV7mg3A+kMLHhIBKHygwXHlAISU0qI4vRQQF6AGd3pM+NoUwxKy9oGObS7RX7b8ir5/FNGg7mPXR6XP3kZDK2gBFSshGQh4IGbF2o3ekLrPTcLuhrTGdrfvEkOfOakHBtJ70ovB3g49ap7xI+qqFlQQUkpAMEsL59wDDyg15ck7fksBSUz8PDyrdVy143FAcPMa8sXPGQqKFnlxuOvWKSgtJzgYebk0zJ4350y9fzjuW+fRVuTI+Ah4+yLPCR8EOLQidYe/E5iHn5Iv7Ii4a9rK/pzm/vCl2eECx6WJ8+On+Vd73qXalsiePjEJz7h+PGdPGAYvx2ah0RSQpHFrtYBn6bYxIpEzQq4WhuJ01y4UvWnXaXAOSO6bD4Fj85FMc+TXhwTPOTjJaHP2StxNET1Qfr1RXhIhFQ1h+1MekViTdW87F1fLvu2NEt1EwzpUh4SlH/NVflZelHP+bONSVdHSqO/P8gt9LLo8aLnA6sdWmQSp105VSc/i+6xVjgDih9GV2v4SKCXOjoFV2uY0U3DQ2J00iOnBgNy9FRM+ocm5FjrQflt05WGCX/05VXy3w940dkUw25muSJZkyNh10OCB7UDHjIVlKwy6IWCktrNb0u3hKwW8OCh5CZAAwnHSvs6z3ACPET7n9Scv1F1yA5z8FAD8GDP72Kpy8kFHriOiAHYKNdvPFdWEei6SLV4ebIUlJYDPIQBtgd+eieqDT+1nF95c7u0XXk9zN5qVYsTXyEQrbOjdsNO2fLu/5XnE2BvWAJ29YpoDY5EPEwPCfx+0dGaVQkPKvZ4Din5yooEJWD5/+dquODhHL1zf/qnf7oAHm699VbTq9C5EqvpEtEKrBytaUYXSZnRZbpa0zdCBxJVFctXjjASp8lT0H5gnDWiy+RT6HelF/+h8SEuWS9y99vzv1vZZG8/yN7NWJy0eEKobUxBzSUpdQE4WqOtqa1mQra2xuSKHZVSBRCx4CGRw4zOelGfOU+CH00VaSM6s3YX8LtnJE5zp5LlaFY3XDnV/J8Id+S5lAF+P6u2TmyozAcnoTcP6dfBsxIMzgoVZ+4a2i13z2SqEnnktWvPyrsurJQOekg01xo8JAgkfNhZz7dPMR/woCkoYWF59peWqeViUluYL1ZQKjl4+MJxeaI/3RbFSWZXHgLtUFACqCmEzFoMeIiNPKdAA/kNVnGmYo8custYAn351uUDD9GBXynPkGwFpcz5+tfu0sjkAIdmUUrw0FX2mAzcf6cMP2TtSu6rqFagoe1l0FHPCrY46UCCimh0rq7ZuKv4tqU8vmgWPCRgRpeI4DdNSb8CRCjFJo/y5wjUo0qHtiZWJjwr2X6Rx/VkD3HBQwFJW+63mBGm3//+90MuNaEqDx/60IdWjDBdTC7Ii2A1gj4S/BFdMKNLgYpykAeblBld6V2tjcRp7aqKNaKz5lPoWUvzKvg3j9yST8tSOuPGOVON4szCPwZQzWhBC1ALfCPqPBoJuaFsUtprxuV/XJ32kPDVohpRA0M6aOuamdHlVkNyZoG/mGNBAiZ/rDQA6cqpFvNJc9+72jNAxboojOYo/cpeai56JoYJJELSP+JDRcIvz8JDYmYKZpKeiHR2tcmWXbtl+64dimjdiJ5HrzKjy89DgvnIBR6ooKSkTbMUlDJzSWdjtRuNdhazKBV4iA0/q0DNtf95SJ4cMu7e6uDBv+YC1WLjrTEqKNl5FgoBD/HJ0ypv8anTlqciX4VzO53okn2fNraALQd4uPlIQG7qekgSMyYqRqlZs+2MoIttaEtFKcCDH55R3hPfkMm7/gSeC0YyduZc2i5/LYDDDZAx1zaZVmuQmxHFZ1fzkMBiRzeiY1WCv3KoIpZBscnP1zki/eqCh9X6tGFe2ZWDzP+/+eabF8DDX/3VX6mrWGr8Kr5MpbZGpSYCibEp+iEASGSZ0bEKoblae6VsMV+36MszLvShfrQsRnTbMW+NXHUTuhNugvKSnTDOmdUSM7fUWilPNqAaEZTW5FlpKZuW299ADwn6R6TM6FIeEj44WvtqGsUPGSI6WvM1ByDH6oMW2WpIRhWkYhf4Ro4FFZ60RUE7MASP7YabgfMhA0r6GkBiHkAiAvfb8MQgzOjoIRGRMyBanxrwyTPwkIhA+jXgj0t3T6ds3bNXLti+BUCiRepq4EoPwnWSZnRllWkzuqzkWYGHGzrhboyFecJCQYmHIVFW7UZD6W2pcBo8xCZOqhYbSlkzXv3YqxaBh743/loqey5G27m5gpKdZ8gOeFAKSphbbOR5y1N4q5oVaPC38rtf5MRYdEXAw/t3D8vNPXCwNgkvFJRo4Odryk/O1GnwMA7vhrJR8EPOPiHjj/yL6RybD1wl7S//Q2Gr0rkWsdmgRFGNiGKTQCk0621NbHHirx4qiIpoDY5EIdWy5cqHCx6WK9MOn+cv//IvFVhobm6WD3zgAw4ffeUOx+XppPKQgGgnPCTiKVfrSIYZXTUW9o31PuVq7c+/fTXnRWUSp0tvRGc0n6NjdiFhTvbOPBITxB8qTe3h46+Ylbdug4dEENKv82gNwrfXApBIcrcfOa2uR6smgER1I/wjPPJDgIco1vL4T0SmGhJ3ezT/BSf8EowcC+0aXDnVQp4K9z0vlQzoQCKC0tw8zOiUh8ToMKRf55Vi07GzXig2zUosMikVlR7p7u6U7fsPwoxuA4BEs9RUBpRyEyQrUvwIcCQC2oaFGXj4wmXD8rp680Ul38MFJReWXGDmE06BB+6Qq4V5loKSGXgY+QQ8G7Qvq6IjH/CgKSihtQstQFbhQc4JtgIdRgWl1QQeMhWU7CTOKfAQHzuqZH8TM5qfRGTk2CLwUL/tQlVpqFm3tEqWnfmv2FhyTaDUtOAhkUTrr0609mqVFBrDEkRQscmLjYDVFC54WE13w2IuZm1LH/7wh1XlgeCBLUzsl8sedw5c2pJTpIsrPSRYkSCQYIWCFT8a0dFHglHDigRAREMdCHFFAgn6M/zR1zXfhY++yrnsLTai47G5oC+eV3HvMyJvw5y1INk7W56wA3+n7c5sR/X5J3+Wvi7uLMan4CFBIBELAzZExYuKhDc+DlARxDPlRcm/UZ6dbobmfJ10w9OhqzEq3Y08j7MqSPqsjBwLEVdO1bnn0D3SuZ0BmnNG2No0Cx4C2h9m0NZED4mpYAzVCL+8eNYjR09OQ7FpWmqqA9LV2y27Dl4oGzd2KzO6ynJU8gAkqP7C3c1bH4jKFx+kOEE6Pn/RcXl969OLEuVF64oiQ6OVxU4UCx6ScDNWC3O4G5vFSoKHJOQ6STJmJYRVHqtQoAGAiz3u2VFq8MANoq88cFRuut+48MysPHhgSMh7yxa0QqJY8MAqErkh8QkjuTkTPFSvu0DaARrqt11UyBQLfk+2uzXboxp2HEJloPBWONPJkP8UhPQriNbRGXpIUPoVVT22N3m1e+evRnsxQATbm1aD9KsLHgp+rFb2jSRJEyw0NTXJe9/73pWdzDKcPZ5hRjelm9FluVrXQampESCCpnROuVo7cWmLjej4ZaAZOtgxn7Oay0Ww+ehb8FbLVHVitSGtfLIU+Ts5Nw5TK5rRDageZ08yAiCB/mqACUnOyj8+7Jez0UaZ9jZLvGwKIGItfB0CqqXIyQX+sVERejEwKMnK/LjhZsDNgDEDuqt1GB4SGpDok8nxcbXZQn7EsTNJOXFmSkm/0oyuB27Wuw9cKL0wo+toa5IKCFPcCmOvv3/USDY2Aw/lm15hUFCycy8KBQ/JeEwjamNRaeUizM2NVz/+eyBMGxWClqPy8G+voRcCQAOrtxbhb9ujqjSeCq0dxSxKBR4IZujDMY85fn1gm3zgMahxZIQOHghqFNE9S0HJzj0uFDwk5rBQJvgawQ6YSRA8zB67T4GG5oMvtzOlvMfO9R+HKtIcOEZDMj8+LJHUn2GQq6mEZhX2XKrzno4amMRiRwEJ3UPCC/OkBelX/ChS+pU+JWxtWkHpVxc82Luvq2Y05VkJHhobG4XKS+dTkBNBtaZR+EhMw3BpoSKR6WoNEzryI+glsdIiBou5CVrFgbyKH6MSYGUMl+89/cx9Ip+5Xx+dSZymyZ0mA/t2mNDlVU1BMuNzI5KEo3U8OKhJQkIC9r5nxuXxkxNS6QtJHIoV075WmNE1yZqmavmb38d3Wx7Sr/lcDytL9x/VTAUv2wjK9Oqq1OZzCe4YNwPLmoEFV2vIvUaDkH4d7JPpySnIYyfl5EBAXoSHxNn+KRA1g8qMbv2mDfL6w9VyW/9B+dLTmtKbHpngoaz3d7AjXdxObyHgIdr/uCYbGqWxpnlQQYk7+lf947g8cQaSmBlRavBwcWdSvrPvHsu5+ZvRNoUFubdmbc7noBTgge1TKn/zml/O14d2LgIPN100Lx+6tgfAxlxBKefEMwbYBQ+8r8ooD/fZMnzlMl/dIb17jc+nnXlljg2CRzFz7LeiwEJoVuYGtD8LjY3/7YOqAlHqSIL8GYVTPSsSsTlI/SrpV1QjCCYg/UqJZkq+srXJX9equgWWK1zwsFyZLuI8Zm1Ln/rUpxbAwzvf+c6XZNtSPikjsZBGdDSkm0m5WrOlia1NXIiyZ78e7YNsbaqDu7UznbD5zMw4xshN0P7NKV6FOXGalQ2svhEFk7+xexVH/2kCQCI4NiT//VsJqQ7MKulX+kiUeyNy/UXlsr4b0q/kSNjwkLCfQfcdbgbcDCyZgZSrNb8TQ9PTEpsagfQrgMTUjAyNAUjAQ+KF03EZGZmS2Py09O/4Q3nSt8NwSIKHG7bFxL92tyJDF+ohoR/UDnjQFZS4I20VSkGJRO3qFjXkyttOLz946IjLd/b/YNEUNQUlqBM19ub9oDoJHsgHUUT3LAUlM/Bwy1XN8sGroavtQOQNHigEQN4KPS/ixopX5jTmmy+SRPthyGUMS2+TtUu4nalT6nXowe8rFTMnwmmjuXzmpHtIkCORoIeETrRWik0p6VdUIliR8FU3l1z61QUP+dy1VTImU03pM5/5zAJ4+OM//mM1w9Xo67CcqQvDeGl0QgMSc2GtIkEvCfpIcCebnIjGWlQjaEYHcuFyViSMRnSL+QfF5umPIEqRVkWiZCu5DlqF47OQv/7D/AxVLafBNoIPf3tQHnnqrDR4RpWHxJHeoLz7klRrE/gSVHYhiKCHhK+sTKk15WNGV+y1u+93M+BmYHEGlKs1zeim6CExrIAEPSTOjnhUReK7U7tkLjIvcbTr19TXyVp4RxxY3yjX76qUlua6tIcEZFh95SBa2/CQ0GeTD3iIQ0GJi15dQcnsXvrqe9Ruvq/BqKBUavAwOYYF7KcXekLV1C7OAg/ZCkp2nkUnwEN86owmDTt5yvTUqwE8kLOiqiERWKpbhH/tTgW+hkNNEkBbnTd+xjHwoJ+S4GHy6V9I8EWayP1G4hFj1Srfe9d65Drpvu4d+Q53fBw9JFiNmKf0K3dLWYlQHhJaOzSlXwPgRtDV2lel/Z3T4YIHpzO6TMf7/Oc/r85UX18vN9544zKd9dw5DcEDQQQN6fD7KJpqifZi2xNVfMiPYEWiGkBiOSKTOF2M+ZzZXI3E6fQIu8ZzS+Xh5+Czvf7L+H4CUFhf3i//8jpIv/pArkZ4E5OKI+EhR0ISUImogT54hodEDjO65ci/ew43A+dlBlKu1vSQiEzCQ2IKHhJDZ2UGHhKnB71yAhWJ509GZG4G5Ol4WDq6WuSCnbtk175d0t7WLM2NNdgFjtvykNDzvBR4oKrOPBaU8THr3WVWGJS0aYu5uk6pwEMiMqOI0ON9z8rWH15jeGx08OAJVClAk62gZOcZKwY8JGY13gXN6KyCCkrfCP6O/Pm91ARNx3JVHrRqCEzoUgpKZvP0N21UoMFbpwl70CCxVOBBP38STtD9939bBu/7lp3btTC2lC7VdidED4n5SbQ2Qf5VSb/qQMKntSxTHIFtTWWNXaqS6FS44MGpTJbwOGZtS7fffruqNBA8vPnNbz5v25bySTvbmQgkaEZH8MCdNoOrNXwjqNZEIFFKV2tWH/7nv4u8A/wDu54O+VynkTitvePH7xHZ4aAUtl7h0KsZVGmKT5No3a/pwuOZ9CWX9pAAZUJVJZaz8pNP/twxbgZe6hlQ/DAqNoVjEoH0awQeEhPwkJieiaAa4ZMT/T55/kRY5kNTMKqely6Y0W3ds0d27N4mXcpDolxJv1K1idKRXIxwcWIVZuCh76/XqgVlzEJBicfylNUosrG/Y9+St8Rx8EAFJcyNkqG8xmC83BQ83PN748pAzeMrznSoEPBAkrZq/+l/0jI3mQpK//zYlLzv7kHD2JKDh2uq5O1rH12koJQ5CV9th2pBy/aTKDV4GH7o32Twp9/GYtuoNJY5N295JVyhrasSVFva9Vf/tOq+LuJzQVWNUB4SSRIRWY1AVUKXfgV5XxGtHZB+dcHDqrv9+U3oH/7hH9TAuro6ecMb3pDfm9xRimBNorUyozNxta6gqzVABKsS5Zo1wjkTRuJ0YcZzxVwsf9QIJOIAEtQ+z8dDQjejWzEySjEX7L7XzcA5nIEFV2uDh8QIpF8jCkScOAsgcRKf6di0lPkS0rWuXXbsPShbt28CkFgjNVWQHlUSpYs9JPS0mIGHo9d8b8msBboPS1kPyKh5kD+dBA/RgSc1R+0MBSUz8HCot0LufXfxBnRMgh3woBSUAGzUHAFyrIKVGlZEPCkFpZUADx/Z3yfv6DAHN94KGJGyYoM2JbMoFXgYf/I/ZRDVhtCQtfN3465LlY9EVecGxY8IHntKJn+LNif8GY8YCfwHPvVvq/fTT+lXeEjEdCDhgR8TgUQAL8rAIij9qjwkKP1qIiOc6+Jc8JArQyv470txGL7yla+omdXW1sr111+/grM8N0/NHbgpAglUI8YBJliNyHa1rsTnrQlmdKxIlMLV2unMZRKnu7DZ8BOIcNWtkFpRAr2tCXpIsCIRC2G3MsNDAn4UHpQfvDChC4Aj4YURDontVGwimHDDzYCbgeXNwIKrNTwkwuilnhuBh8TYGDZZooofcQyGzif6ACSg4FOBtUdPb5fsOnBQtmxZLx3wkKiqSHlIYBfAq/gRNKOrkGzwUFnmlRctwAMVlPwkQ6PqkG84AR7Y9sMFeWJusTSnKXhYXyX3vqs73ykuOS5f8EAFJUqvJlIKSmYH9bftVi1e3iwFpdUCHjzgzqg2r84Ll8yJ0+Bh+oUnZQCgYeb4by3PW7thl7RddYPUbd5rOYZKTTNQbYpBpamqY8OyqC058pDpHhIKSKDa4qP0a6oi4SlTik1V6w5CtUkTIcg3XPCQb6ZWwbhMMPG1r31NmcSx8vAHf/AHanbnO2G60FvEH85JmNCNgh9BMzqaMelmdGxv4r+TYE2idZMDZnSFzjOf97E16tt4UZbVyXalfM5tNSYBDwlVjQgOSCIeWeQhwdK/D2Z0PhKtq2oVsV2RrV0gUUza3fe6GSgoAwpIkGg9C/37yVHlITE1MSkj4zHFj3gRQKKvP6g8JKpqArJuwzrZAyCxYWOP5iGB6i0rEpSNvPjLYTk+lvZhMAMP/hYoKLHnPaWgZGfSxYCH+MSpFFGbAhPmMVe1XjZ/27hDfmgZwUNs5HmNMzBrrRLkb96sgQYY+ZlFKcED1xx/94Pn5GMPGr+ssysPlPxVRnkg8uYKp8DD3NljCjRMPvVzy1NWrl2nQEPT3t/JNa2XxL/TQyI80g+y9TAaA7DQ8UOqN9Au5Wv3SkW7PVMlFzyco4/EN77xDQUWWHl4zWtec45exeqbNoEDjZZYkZiCTHaCqD3laE35VwaBBNuaGmph1lKkq/Xqy0AJZ4RccnePjtbKQwJyffSQoKO1MqMT/Lc/oBGta5vEV1GtQIQLJEp4T9xDuxlYIgNcX0QiEJ2YmcGCY0SmhwAkJoMyOBpX0q9HYUY3NIwqozKjq5LejRtkz4UHZGtXuTTN/FIu+9l1chwKeHpkg4eKnTdAQamn4HtQCHiglCk5A3GQea1CU1A6JHN1F0jPR2A8kxHLAR6+9fsa98JKQYnT8dVBGpYKVI1GA7jsayoVeCBnhYT3vz+2WT75K6r7pUMHD/61uzTPi4r8FX+KBQ/zMHdje9LIL35oeX/9tQ3SgfaklkvPn7UTSeJs2SIfQkUZ7lmgA+qIcJ/v2qs4THbCBQ92srWKxt55550KPNTU1Mi1115rOjO3ElHcDVNmdOBGjMFHYjrL1ZoSsF4wfmvAFWyGGV0dRAzYeuNGnhlQHhLDCkhQiYM9vF44WXsWgAQcrgPlqhpB+VdvykPCKTO6PGfpDnMz4GYglQHN1ZrSr9NQbRqWabQ2TU/OSN9QQk4NwUPiJFpAJ9FnHZmV7rYyuXh3u3wkfKOcwvenHjp4KNtwFVyrd6uWiWLCDnhIQkFJuVajBcgqNAWlQ1hTadrW0+HEsoOHqzaI3LHdup+eCkpckPtbjR4dVtfkNHjIVlC6re/AIvBw6+Gg/NnLOhcUlOzc40LBQyI2D/UkKCgBOHDtYxooZ9Oxuu2K6/H7co6RGu0kMXMschEe7Zf5MZq+stqAlqUy3JuyRqno2A7ydGGKKi54KPSGLOP7zNSWvve976m2JYKHq6++2lVbKvH9oGb6GMSE2NoUTJnRZVYk2GJTD1drtjY10IzOxRH53xEAh8TMIEytzkoSlQkSA70J8CIg/apVJMCXwK6Iz/WQyD+n7kg3AyXMAF2tI/OoSNBDAhUJ5WoND4nTA+BG0IzuVFyCMKq7b8s7ZcYLV9xUEDyceB9knD0Jzb0+5SHhgYcEeVB2Ix/wwI0JchqUOZkieJuFR+vHz1JQWhHwsG5e7tj1o0WT9PgrU5yBg7bS5BR4oA+H8uOAL0dmmIGHj7+mVd5zKc3L7Ech4GH4oe+rFqXYDH6kLaLlkmtBhr5eyuqdMcezf2XL/44oFNXCQ2dQGYRevQ87nf5OKJk1S3lTH5ysAAAgAElEQVTLRilv3ZSXKIHVrF3wsPz305Ez3nPPPQpdV1dXy5VXXunIMd2D5JcBVh1YjRiZiMOMTqmTah4Suqs1fgMbUmZ0dVXLa0aX3xWs3lFsZUqQG0GydXhcPePeJGQjUZEgmKCHhLeiRnO0rkFrkx98CdeMbvXeUHdmL+0MUPoVFYl5eEiEp+AhMTEE6Vc40sND4kS/R+4e3Sv9+NjGYlE1rraxXm7oHJd9B3crojU9JDzwkCDRzMNKYzk8JSj9mufuSy7wEO1/QrX/ZCooZd8Qf9seKUO1wVOu6eJnRsnBw2hE9v2tcTF+lQl4SAMbKFzZjGLBAx2/Ffgaedb0zCsJHsafeEAGILvKBbJVNO4+okADSc7nS9BELtR/QmJzUD2kalmgEy+4T6PKUNmxA581TXGpmHDBQzHZW8H33nvvvWphVVVVJZdffvkKzuT8PnU4gmoE+BGjABOhiEa2ViAi5WodQCtTPX6TSLSmGV2ev4nnd1L1qwe5mtUI1doU0jS5aUTHaoQCEqju+KjUxNamWhCu0dOkPCTQCeHm2X2E3Awsbwa4icLWpkg4KiGYVs2PD8nk8KCSfj1+1iPHlYdEBIpBMxB3DUl751rZvgdmdHt3SFd7i9TXVSz2kAigD3uJD7MVePCMU0EJRGMTBSU9K/41WzSidk2rZaJKCR7YPnX06DNy+AcHDOfPBA8BpaAEYAN9/kKjUPCQjM6pHEb7H7c8NStHt49dDcK0cUipKw9UUGJ7UnApBaWNu9GidL3ULqGgVGhO7b6Psq8RvMrhD0GPiJIFqmwhCBzwfPiQATDgXAAO5JxUdu1W8qxOhQsenMrkMhwnk8Pwk5/8ZAE8XHrppersLsdhGW7CEqeYDZFojfYmvCLoDdZUSzQwsVKu1iubEefOzh+yuA4kImCy08U65Wjtgbs1kYS/pl4BCW91g/j9kIJ1zeicuwHukdwM2MgAf4vY1hkJzWPRBOnX8QGZGhmBLDaBhFcBieNnQhIDkPB6o9LV3SY79u2VnTu3SmfnGqmtQj96pocEpV9NCJ1m4KHvTb8Wz7S1lr+vvlsp//gae3NeUSnAQ2wUCkqUhp0dkVORRjn84yOLwMO/vuw4TOgwRwsFpZwTzxhgGzzw3i34SaSVsrLPqSsoffahWfnovSOGfy4VeKCCEkHDRC4FJfAamvYtn4JSEBKu/A0KQc41DilXyrqqPwe0PzODsrBb3v1JO7cw51j1eZscgZISWn+pOe8D2ASvwRMAr6HtAilrgi+JwztqLnjIeVtW54AHHnhATayyslIuvvji1TnJ83hW5EWQH0Fna/6I6q7WbHnif5cHqNgEfgQUm0rpav1SvAVJgIcFMzqACk8ypioSHlYkktNGD4kqVCa88JBIAQnXjO6l+ES417SaM6C7WofR4xmB9OscpCInx8cg/RpVZnQv9nnlzMCcxKIzEoAZXc/6dtkN6detWzdKJ8zoqipQSlRAQvOQ8JEfgRYnhhl4OPWqe8TvWUyY1RWU/K35S1I6CR7iU1C6wU5+poKSGXh4+eZyueuPcwObfO+5HfAQhYJSjMBGbdCYR7aC0t89MF5y8DCPhbFSUHr4Xst5BVB9ZntSawkUlAgGOIfQ2ePq/DSNU38q0GARXKxbELedNJiLwVU6PHhK4mE4YnvxuYCCkgRaABh6ABy2FmQAl8+z5YKHfLK0Csc89NBDalYVcOw5eNAegWoVXs5Ldkr87qBSE6sRytUa7b186WRrAgnqohNI0Nm6nBrpbuSdgURoQhnRKR8J5SExD45EimidmMEXJzgRMKOj/Ku3ElwJ14wu79y6A90MOJ0B3dU6DHI1gcQMFZvgITEwCg+JAT/M6DzSPzSD1qZZKUObZ+/6bki/HpTNm3uls73Z4CHhAZC45ivT8kQfiGcZYQYeyjZcuaCgZOeanAAPrDAQNMRGn1t0alPwsLVG7roRPeoORT7gQSkosc1rdsjyrP7mTalqiFGdp5Tgoaf2KUWEHrzvTszLXEGJil1tV10v7VfcAAK+fU5IrjSzcvDM596rtQI5FLv+6p+Kbl9S0qvDZyChTC4ggqAB1Qa2JlV07oLU+WIOj0PTV4dxwYOT2XT4WGYqSx6gWf79o48+qv4keNizZ4+rtuRw7ktxOP5wTtGMDkBifDqh+BHZrtasQhBINKIiUYbqhBv5ZYCfhWRoTAMSIFxrHhLhFEcCX670k9A9JEi0poeEa0aXX3LdUW4GSpABeuhEYEY3HwwCSIxJUHlITEvfSExO9kOxCRzY8fGgROfn4Gfkl3Wb1su+A/tl48Zu6VjbIL6Jp+WVP+iVJ4eMKk2Z4CHQfYlSKPJ4/QVdQTHggdKw82j/iQ08aXnuU7E2OXyv0XH55csIHqwUlDIn7Kvr1Nq8mswJx6UCD55Td8n0//szic0uoaB0+FolvRqAgEapg9WHyacflhlUHQxcC/5MWyjDWs2JbUtsXyoosqVXA7h2AAdvOVuUtkmgwei5UdA58niTCx7ySNJqHPL44xqJqby8HH2iRgfM1Thfd07GDCSAJGhGx7amCfypSvs0o0uRrXVX68Z6DUhwx9yNfDOQVB4SSQCJGCRgYWsNEAEPCbQ1sb0JndjmHhKuq3W+CXbHuRlwNAP8PgwTSExNQbVpBEDirExNz8jp/jgqEgASpyGRPY1qBSoSL1s/KYd2NStH6+ueeqMpeKhopznZJVhQFbf7Wgh4oJa+8pPATj52MSzzxAV5X/VB2f8ZIz9jOcDDzS+rlVvWP2mpoMRJeysbFVnbv3ZpPwmnwcPYieekfOxhZUA3/si/mOZvNSgonbzzCzL22I8L+hx0X/d2aT3ye7bfq6RXQYhOzEOpxQdzKaoo+RuV9GrF2s1FSa/anYwLHuxmbJWM//Wvf61mUlZWJtu25d/DuUqm704jIwNwjNfM6AAkpmY0IEHpVx1McChdrZtgRldf47pa23l4qPGehAldbBpEMrQPpD0kdCABD4nySpCtIf1KMzoYB4FrLfSuAlXCDTcDbgaWOQNs5aT069zEBFoyRmVqGK1NAA7HzyYVkHgeHhKREFqbItPy6J73yWDC6F7c/2dR8UOdyOMvVxwJb4EeErxsu+AhBgUlAocEqg5WQXM8pfKEOZ4Yi8q+T2t99HosB3h4/+5hubkH4MYkqKBEYBPoMlZErK7HKfBA/wjlIwE/CUZk5Ngi8FALBSXyGupWUEFp/ImfqlYqLuILjfar3ygdV78p77cr6dWBk6jCgIviwY+Tkl5dC8nyNqns3IHfLXvu0HmfeImBLnhwIosrcIxnnnlGnTUQCKAfFIjTjZdEBggYxgEiRiD/GgRXgsFqhK7axAVtLczoyI+ohxldAb5KL4k8FXQRMKWih4SSf0WLE1GaNwEPiRTZGlT2BQ8Jb00jFJsCrodEQYl23+RmwJkMkB8WicQkPDEO1aYhKDZB+nV6To6hpek4Wpt+0xeQRGwOVYuIbOiskLVbdsmRvVukp7tFWppqi/KQ4BXkCx4yFZSsrtzXvFn5SXhr1i4MWW3gQSko0fPCl7/7crHgIYHNHVYZ4mMvGFKXCR4q23oVaGjau3wKStn3cfr5xwEa7pSZE09bPtwK3Fx1g/iramUGZOrJ3z5sKifbsP1i2Xjjh3J/SJaSXgWvgZteKxUueFipzBd53hde0D5oBA/r1683PZor3Vpkklf47fOQe1XSrwATM0u4WjeiIlEHQOHulOd/w0iuJpBQ8q8gXTOW8pDwgiChFJtcD4n8k+yOdDPgYAaUqzXk6ggkwikPiYnpsLyIrp/j/SRbRyUOxaZoJCSd3c2ybfcucCR2Q7GpRRrgIeGFvDNbijx0qy+v1nZrc8hX5gIP8UkoKHG3HH9agob6rpQ07OLf6eUAD1/56Qvy5z8yNuVnVx78bWjzUtWQett3rFDwkAhPK0nYGBSezILgIfjsD0CEvl5aLn217Xk59Ya5vqMKNEz+9heWh6xsJ7iBPOyey0zHkCtBhaYQpGb5zLVe9nvSsOOQ5fEWSa/6cV9QbfAEGkomvWo3Xy54sJuxVTL++HGt1OmHw25PT88qmZU7jVJlgP3AuofEXDjd2mR0tSbZ2guNdNeMzs59SMZCytE6TjM6/KBRFnLBQyJp4iEBFMG2JoIJh6Wz7UzbHetm4PzMQMrVOhKKaB4SY4MyCQ+J0YmIUms6dtYnpwfnlYdEApsE3T2tsn3vHtmzd7sCEnXVZcqMDt+iys1ae5m3fViBhx+8pUJzXYZng1V4q5o0zkDrdssxpQQPuoLS1463yAceMwIXHTz4oKCkyNC1RgUlOw+WXfCQjMckRk4Inb8tpEzpijxf3SHr9qxRinkrETR1ozzs6CM/sjx9oK5JEbZbDr/KsSkull4laFgjgRJLr9q9ABc82M3YCow3U13q6wNpBrsorDy0t7ebqi25lYcVuFnLcErIpadcrRMgEIIPrHMkUq7WfixsGwAimsCPqHaBhK07ksSCg9UIAokkyJn5eEi4ZnS2UuwOdjPgWAY0oQlUJGbRugRXa91DYmg0Ksf6vfCQ8MjgSASKTfgse6Kyrrtddh3cLzt2blHSr9WVfkpOKrEcjR+BV6BiYX5m4OHibq98Z8/3LK/Bg4oGQUOg0+gcbfaGUoCH+BTkO5WfxEl1yq8P7VwEHv78QFA+eBVU5ywUlOzcIDvggW7VnBtNP60i2rhP4u2H0ZI7Ib1NxlYmO/MqdGwc/ILB+yAP+1PKw5qHB5u2lIZlK5VT4CYZgzP7ECpZKyS9ajdfLniwm7FVMn5gAHKU+NJj5aG1tYR256vket1pmGeA7Uxsa2JVgm1Ouhmd7mpd5qcRnYAj4ZUqkK7dyD8DydCkVo2AalMiFtY8JMCP8EK1CSxsbI6hlYmyr5keEqnWpvzP4o50M+BmwIkM6EAiHJyB9Ou4zIDQOjU5JWdRhTg2ADO6Mx5UJ8Joa5oVnz8pvRu6ZO/BfbJNmdHRQwIfXprRYddbN6MLxlDZ/8hRw/Qu7ojLd/b/wHTK5AtwJ9/jy89vwEnwkJgd1dqARp41zM0MPNxyVbN88Oo1TqRd8gEPseFn1NwSc+CaWYS/5QIFuoYja7Epijbc+JllBw/DD35PkaFjs6hAW0QrWqja0ErFqoMjQcnisQGJjGJNR/12P3gMdIcuq5fK9u3LJr1q91pc8GA3Y6tk/AjKtAQPPjRhNzevHGlmlaTjvJ8GfzhJsB4FkCDhmrtxSrUElQkCCf53GX7PCCLY2lSpGbS6kUcGlIfE3DjkXwkk6CExv6SHhJceEikQwT/dcDPgZmB5M6AU6+YTEpqehvwrPST6ZQoysKcHolBt8stREK6npkPKQ6K80ivrN6yT/Rftk81beuEh0ay+KwkkZqJe2fBZo3KSGXgItO3RQAMUlOyEE+AhiWtQ0rD9T5ieeiXBQ2ziBByrUQWZtlYm8jX0KNDAPxmD495lBw9jj/8UlYalFZQawWdgixL5DU5FNDgh4aEzKenVGs3oLSW9Wt66SW1QrdZwwcNqvTM55jUBGTsGwUNdnb0vrHP0kt1p55kB/nBOQvJ1DIpNBBIEDlQtUfKveMXx75XlaTM619U6z8RyGJKbmBvRiNZwY2X/ric5i10y10PCRhbdoW4Gli0Dqq0TQCI8OSkRSL8SSExOB+VEX0wpNj1/Gh4Tc3MgY4elptYrGzdvBJBAa1M33OmnnpWtP7zGMNdM8GCmoGTnwooBD9zUUNwBtgFBSc4qvhm6Rm66z7hbVPLKwytq5B1tj0ssS0Epc46+6hbxo1LjX3OBYerLCR6mnntc8RpmTmrqlWZRu2mPAg21m3bbubVLjjVKr4LTgUoDyDGoZrTBHXplpFftXpwLHuxmbBnHL8VZCMKVk+FFw3V1NcxC3HAzYJIB/nBO0tV6IiET+NPK1boJZnQN4Ei4rtY2HiPsTMYhM6jI1rPDaqfSmwyKZwFILPaQUBUJ14zORpLdoW4GnMsAzegi8JAITwFITIzI9PCAMqM7ejquAYlTCYmhH39P9TOysyshXZu3yOEX/sIUPJRtvlYCLVv5I1zwBAsFD1H4ScTYBhTR1gFm4V9Lo7xDcsdTIu+7G2aZGVFq8PCR/X3yjg5zZ21PWY3mI9Gxz3TeywEeZs8cVaCBKkhWUdW+XikoNe45UvD9XfRGSK+GR85KBGphimgDrwYCB285WpRWWHrV7kW64MFuxlbJ+HA4rNqWCB7oMu2Gm4FcGYij5DCB35oRAAn8XoJozfYmo6s1lZoa4GjdiB040GncyDMDrEAo6VdyJOZGNQ+JJDwkACQ8ytXa9ZDIM5XuMDcDy5IB5WoNIBEZH0NVYkQmASQmJufQ0pRQrU3H+iBIgc/1f218iwTQx8Tf2coytAlX++Tf3oTWRA/aGbEY9ATKNelXkK3Jl7ATdsGDUlCiCd0MNiusQEPTJrWj76ttUyP++bGp1QEeYG4W6L5YytCitBTgKiV4mE8pKI0soaBUBrNQejW0XHKtnVuZc+w8njEayyVj+NH1QXqVvAZIr5av3SLlzb3nnHSfCx5y3vLVMyCzEkGlpTisiUmY9qT0Il11pdVzr1b7TNjGRKI1W5umwZVQPcL4TmNbE/9kEEg0AkhQucnt3bdxR2OQiaRaE15xcCUYJFnzpYAEFh0+9EbT0doPMzrdQ8J1tbaRY3eomwEHM4CfUrhWR2QOROvI+DCkXwdldFzzkDjW75NTA3F4SMxJKDInHe31sn33TtkPD4nu7rXSWF+54CFByVc6Wivp1zx0nPMFD0pBCZUGujBbha+uU1UafI1GWdZSg4fP/Pvz8rEHjbPKrjwE2vdpnJBy9PXniFKAB7YJkQg9CL8Gq6BqEisN7Q4qKPFc8dAs3KFPSDwcAmiAkpefoKFZAo3dUtG+LW9yfa68Lfe/u+BhuTPuns/NwCrLAKsPowARY1BsCkK9iUF+hHrh33RX62aAiDq0NhVRpV9lV1766SSjobRiU3gKJwRwUI7WfE3CAdcDxaZ6vJrFW90gfnpIuGZ0pb8x7hncDFhkQJnRQQ87BA+JENpLpsZGIPcKIAGSNT0kBkYS4FDMqvamzs41smv/Htm7f4fykKivKc/wkMgAEhbnygUeWMUkpyFbQSnzcN5K+ElgR9/fusP0LKUCD7qC0hdf6JVP/gpE34zQwYN/zVY1Ny/4DfmG0+Bh6MHvKulV+idYBU3oaEbnmIISv+khvUoyNAn7KshrACHaV9kglV278ee5zVV1wUO+T7Q7zs3AeZABGLgqEMHWJoMZXcpDggtbciPY2lRXg4Wuq/6a91NB34jE9FmJ4cX/xq8LgIRWjfAkIQ2IlgcfKhH+Wsi/VgNQYOfSNaPLO73uQDcDzmYA+ygxtHqGSKZGa9MspDSnxsfl7BDN6OAhAenXkckYpF/nIEoBM7p1rQARe2XXnm0AEmukphKSTZR+RZh5SPDvrcDDnW9qUKAhOmCuoMT3euBHoflJHFzyup0GD3EoKKkqyJSmoHRb34FF4OHWS6bkPZe3LSgo2bkxToGHscfvV7wGcgysomnv7yivhsq2XjtTXHosyvhhPCuUX1UkQyW92oVqVJ2Uo9JQ1gAQ8RIIFzy8BG6iewluBkqRgXBEq0iM4MX/Vq1NqWoEqxV+nwYi+HJdre3dgQSqEMo/ghwJVCc8Qg+JlGJTIu0h4Udrk6eiRuVaJ1tjsBtuBtwMLGcGUq7WIag0zaO1KYgF6fTElJzqB5Doh/Qr2pumglGQsfFZ9sVkXc9a2X/hPtkOM7qu9jVSUZ72kPDBjM7D1iZ/mSl4uGqjT+7Y9t0lr04RjrGj7/GV5cyCU+AhAXGIebhqx8eMvhdm4OHjr2mV91zamHNuZgOKBQ/TUFDqv/9bMnvS6HeRea66zXsVaKjd6JyCEo8fnYb06nCm9CpVlMBraNkg5a2bV7X0qt2b5YIHuxlzx7sZOA8zMBvSjOhYlYjAjM7c1dojzSBa09XajfwzkAAvgkBCuVoveEikgERyDouMgHhhRuenGZ3uIeGa0eWfYHekmwEHM6CZ0YFMPTUtockxmRk6C8WmaTneB1frPh+AhEfmwJ8IA0gEyhLwkOiR/Qf3ytbtG6WjrUnKYYDGioQHZdxTs5Vy8IsjhtldtW5e7tj1I9MZ+9t2YxObfhIg3OYZxYKHRHhakbRjg78xPeNqAQ9zUFAir2EpBaXKlIJSk5MKSsiKQXrVi4qT8muA9Go9pFc7zg3p1Twfp4VhLniwmzF3vJuB8zwDJFgTRJBwrZvR6URrErHLoNJEkrVytQY/zI08M6A8JEZhqAQPieCg0m5XHhLgRtDZWpJh8ULZhSCCrtaesgr4vGjSry6hPc8cu8PcDDiYAQUkojCjg4dEeGIU0q8EEjMgWtNDwi8vnEqCHwEgAXXESogxbdzcKwdQkaAZXfvaRumH6t2F/9toQmcGHvxZCkp2LqFQ8JCMR5UcLKsNVkETs9vHf1c+9pBRZWo5Kw+UPWV70uij/2E5zwAquPRqaDnsrIJSEkz78OhZmV+QXoXCFYCDF4IYlZ27IYjx0jXwdcGDnU+hO9bNgJuBhQzwh5NAgh4S49MwLAJw4EvJv9KMLuVq3VyvuVpX5K6wu9nVM4CdyQS8IzQzumElCelNwEMipdqEDAM8VEqAQAI/jN5A2QKIcAnt7mPkZmD5M8BqbDQck7mpiQUPifFJeEjAO4JA4kVQBGLRsGptqqn1y/at6+XAvg75vV9AujQjssFDxY7XLVJQsnN1hYCH6NnHVbWBgg9W4U8pKH3uF/Py0XuN1ZPlAA9x5JGgYfCnd1mDG1Rt26+4AdKr1zveMmSUXm0QKYeKkr9eKiC9WnYOSq/aeaY41gUPdjPmjncz4GZgUQb4wzlFMzpUJMansfClq3WGh8SCqzU9JGBIp0r3buSVAXpIJOFmHSOQgLu1mYeED7wIL4nWfOEHU1UjUJVwCe15pdgd5GbA0QzQQ2ceQCIEgnUk5SExOjGHSoTmIXESnm2Ufh3zVMtDm99hCh58nReLr3lLwR4S+kHtgAdNQQk+EimJabOkZCso/d0D48sOHob+6/+hRelOSGFbKyi1HnmNtFFBqbYw7oXVA2GQXvWitB7IkF5t2woAcX7skrngwdGvDPdgbgbcDNB8aRziQWxrmgCQYIWCQCKS8pEg0Kiu1IjWTXUeCfhdIJHvU8NWggWidWhcM4o08ZAg0ZrKTa6HRL6Zdce5GShNBpSrdWgerU3jEhoblil4SAyPhRWQ+PVQo5yarkRFYl7monFpbKqWDZt65Q8OtIF03SZNjSBWC75DsRujPCRoRhfIz0PCDnhQCkpQd4pPawpKZuFrWKe8GnwNPYZ/Xk7wMPZESkEJ7WFW0QgFpQ6YvFWsXefoDaX0agjSq1FKr9LDA6BBAu0vGelVu8lywYPdjLnj3Qy4Gcg7A2xdohEdgcTUjGZGp7tas7WJ/6+Z0XkVmHBdrfNOLZRew/ixT5nRhSZVMpWHRDLtIeGF5KsiWsNDwodyBCsSrhld/jl2R7oZcDIDytV6Ngx+BKRfxwdlenRUzg5H0NqUlBfhITGMFtAo2nFoRtfV0Si79u6QfQdhRtfVKvW1FcpDgl4xBjO6HBNcqvIQB7eKvIZYloJS5iG91SD+AjT4Wy4wPdNygIep536pWpRmllBQqoWCEg3enFZQ4vdqZGwQ3IZ+TXo1sEYBB0qv0uQt8BKRXrX7nLvgwW7G3PFuBtwMFJQBggYCiVEAiSC4EgxLV2uACbbduJFfBpSHBNSa2NqUnAcBMx8PCdeMLr/kuqPcDJQgA/SQiMzAtRoeEnPj8JAYm5DTAyH4R3jlKHwkWLWdn58DfywsXV3Nsu+AZkbXRQ+JKrTG6B4SZVWajwR8H8zCDDzcfEWd3LLxKUsFJR7HU1ajHKsD7XuXvPpSgoeW2XuUwdvkM49YzqGqY4OSXW3cfcTxuxQLTqLacBpqStAq98EdG34N4qt/SUqv2k2eCx7sZswd72bAzUDRGZiH3CurESMTSaEM7EJFIuUjwapwPczoWJGox3e2123ezzvnlFYkkFBVCfRVe5IZHhJJcw8J5WqNF/PuhpsBNwPLmwG6WoeDQbhaj8sM1HvoIXGij67WkH6FGd1MCKo+82FJxCPSsw4eEgf3yO49WwEkWqSyHLssSShV0GSSIAIeEpl992bg4f27h+XmHusFeaDnsJQBOPCYuaIU4KEsMSWeF78hY9+9yfL0ZfVrFGhoucRZBSWeUJNePSWxWfTfKulV+jW0iL9uLVSUdmqtY+d5uODhPH8A3Mt3M7DSGQhHQLQGkKD8q8HVmhwJvDRXayo2wYyuGq7L7gI371uWDE0oEKGABBYeHsq96mZ08JDw+ECuBsl6kYcE1wxunvPOszvQzYAjGVD8MEi/BqcljIpEcKRfpien4R0BINEH6VeY0c3Px9HWBDM6b1zWr2+XgxfulR0wo+tob5YKCFEkUx4SBBF8/d8n5+R9d4OhnRFW4CHQsU+5VtPELt9wFDzA52bi6KNSNvqwREaOyfgj/7JoGlSWIxGa0qvqx8HBoPRqBO1JlF4ln0wClF5Fi1JFLUDDLkivomXJDZUBFzy4D4KbATcDqyYDc2HN1ZqqTZF5rSIRQTWCPhLgE8JpmUACZGsCiSqvu1Oe553jD2EyNCYJtDXFZ+AhAeK1hwZ08ZQZnZh4SKTamlwPiTyT7A5zM+BkBlJmdMpDYnwUROt+mZoIyvOnYnIM/IgX+zwAGiBahyOQwQaQ2Nj9/7d3JmCSlfW5/9fS+949zC7MjAMzLDPosEZ8xIsL0QcIKgkIYnBhC0+i3EASoyhCNAsmqPdyjVEjCqOAgAp6b5CoyGIgIhIkwCDLALP3vldX13L/71f11Zw+XdV9qruq66vu9/D0M9PVX53znd93evje+i+vnHCimtEd+T3vmcsAACAASURBVHr1kOg0fjsQEt/+9aBc9VP99HwG8RA9ZLMRDeGm4jfHpRIPk7sfz7aH1f8J6JFPPCw/JdtBqbW0HZRwvcnBHont3yUpLYyGK3Smi5KmKKkzdN2y9QzL+p5tiodS/rLzXCRAAiUjoOnAKiKSmt4E34iDrtYotIafRE0k07EJEYlmuloH5o4NRWrkgEltSo3oJ2zwkEA6U05ITPWQQAoERJspti7tB32B58yBJLCkCeBDFG1XFxvo1y8VEgf2SG//iOx4GUKiRnbuVSExOSHjKiQaNGhwxBHr5aQTt8ixa+Lyg91dcvV/rCooHuq3nKtp/K+bM975iofEgf82nZ5S2j3Oe3jFQ6d2UFqpkYaGlaXtoITrTW29qulItfBr6JSajtdJ/RJqvVrsA0DxUCwxjicBElhQAog+oMC6WyMS/ZqCms/VGr4RVkg01jPfJvACqXBAxxUjJEa7zSeV4fSQCok+k96kMk3yekhQSARGzIEkUEoCiCLGVUjAQ2K8r1sGe/ZKd8+YPAchsadGdndDSMRkRIVEe0tExreeJf93eOM08fBXb66TmhVHaWqTWl8HqG0odA9zFQ/Jvpckrp2eUkP5265CPCT6nlaDtz+Slg1bSonQnAsRhphtvYocTRUNS7n1arGAKR6KJcbxJEACFSMAITGgLV9RH9E3mDIu1n5X67pa9Y8wZnR0tS5moYyHxPDeTH2EpjgZD4n0gKY2ofVrv6aIqbCob9WiwYyHREjbYdGMrhjCHEsCpSUAz5z4uEYctNB6XPP0B7oPyL79KiReScqLWiOxfyAsvZp6M6Zt7dpa62XD4evkmKM0rWnlMjl1Y6NumZPGQyKknZrMhwRFekjgbooVDyn9sAJGdIneFwrCSDeskHjralm/qRwt9zQltmeftl9FHRharx6iX6uVQYtpvVrboR2VeMxKgOJhVkQcQAIk4CIBCAm4WUNI9Ku7dT5Xa0QhOrJCAjnAPAIS0OJqU2gNV+uYekhob/kIBAR8JPCn/kcPiYAsOYwEFoAAhMTEqHpEoPWr+hIM9vbKa/vGtEZCPSRei0r/SEhTn9RjIjYuy1c2yrFbj5ZtJ2w1ZnQdrZquMwcPiWLEQyo2mBEN+35bkEaorkVinSdLevk2/dDiNVnX+XxJyU1q69XYAW29OoHWqy2ZuoZom1o3rJeGFUdkTHB4BCJA8RAIEweRAAm4TCCpPdO1llBbv6ZkSG0OUqosrBkdiq2Nq7W2Qe9oixhXa+Tw8whGIJ0YN4XWCU0vSE8oZP208qCQ0IIUTXmIaiQCXZsiakoX1n6vNKMLxpajSKAcBPDvXWx4RM3o+mRUP2Uf6O2Tl3ePy/OviRrShUV96iSmG2hjRremQ9647RjZdtwxaka3QjvaeTwkTOvXwh4SQcRDWjsoTb72qAqH/yx8q+GotoZVIzot2t7fH5EaTUMtpXiY0no1pMXj8GuILpMabb1av/roTOoWj6IIUDwUhYuDSYAEXCeANKY+4yGRkuGx6R4SmH8zIhIqItpbdeNLIRF4SWFAhxxlY0YHDwmZzLR+1dQmSQ+rjtBUpmYVESokwg0tEtW+usZDQhnTQyIwZg4kgZIRwAcrxkNCIxIj3WpGp92bXtgZUyO6kLZ+1WiEfrgyriZoMKM77HXL5DiNRrzxjUfLmtVd0livG231kAjpBwSh2gbT+jVcUzdlbjOlLU3u+pWKhsfUszLTQSnfUbN6W7Y9bGYDv68vXDLxML31qhaOa21DuK6ZrVfn+YRRPMwTIN9OAiTgLgFEH9D6FalNEBI4rKs1/qeJDW2rdmrqUBEBUzq6Wgdfy/T4QCYaoXUSKd0cGA+JNISEFlqnR/N6SNCMLjhfjiSBUhNIaI5/bGDQRCSGunfLQN+QPP+KCglNa3pxN1q/pjQqEdckxQlNZ1ohJ5ykZnRbN6uHxDJp0Foy4yGhQiJcpyJCv+ATk088XPe2iHyk4QczTj96yJHGwTrc2DVlXKnEQzzbejVtWq9qa1eTotQidSuPkLoutl6d77NF8TBfgnw/CZBAVRCAWOjRaAScrQu6WqsJHQqt4SXBT8qDLasxU9I2i0kVEkkVEoU8JDJmdMv0E0wtzsw6WhsPCTbHCgaao0ighAQm1WwuNjigxdY9Mnxgn/T2DchzOxPqHxGRl/dE9AOBhIxqalMkkpANG1YZD4mjjzlcVq/synlIINL45cfDcv2/a/qi57h22y65ePVv8s420r7OiIZIW/7C5PmKh2RsVMb3vCxJre2QiNZyROEO3SG1nWi9euQU9+0S4lxyp6J4WHJLzhsmARLQBiVGSMDZGg7X2P/CP8JEJfQroh4SbdovHalNrepuzf1t0GcmrSZ06iGhxdapUfWQSCY0rUk9JKyrtUz3kLAdm2hGF5Qxx5FACQnA1Vr/0RtXD4mx3m4Z7tkv+7uHVEhMaqF1jezqDmtEYlLGVEjU1qRk4xFr5aSTtqkZ3QZZtbxD/s/jSbn+52rKE0A81G0+S0sNtDB5hmOu4sG0Xj3wmkwO9OrZ9VOJOoiGlaof2qRh7VbzJ4/SEaB4KB1LnokESKAKCSAKAUdrRCTgao2uTTa1ybpad7RoNAJmdA2MSARdYpjPpdWELqkeEhAU6Obi95BA6gNav4ZRbK0pEEgboxldUMIcRwKlJzAxEVdHa239qkJisHe/7N0/YjwkXlAzuv1ajzCpm/TR8bgWVqfliM3rpXfDafKNHVM35v7IQ+3Gd0jNymMDTbZ48aD/bmt3qQl14Ebb2UzrVbhDN7P1aiDicxtE8TA3bnwXCZDAIiQwpGZ0qI+AkIAZnemjHs+IiYyrNaIRYRORaFIhwSMggVRC05rUQwJmdGM9KiTUQyKlHhK29WvWQ8J0bGrp0I6J0VxqE12tAzLmMBIoJQG0flWjuUzr1/0qJHpk154xeRYRiV012t0urB+2xOXZZSfIi10nTbnytW8akUtWPi6h9sNUNGjbVdRIGDO62f/NLEY8JEYGZXz/K9nWq60ZvwZtvVqrrVfr2Xq1lE/DtHNRPJQVL09OAiRQjQSQxjQ4gvoIdG5KGeEAPyG0fUXtBP5ep74R6NYEIUFX6yJWORHXSETWQ2IcLtbTPSRMy1ft2oQWsCENRUThaK3CTZs38SABElhgAiatc2RMxvp7ZRRCQgXFKxASLyXlxyPb5LH6N3lmFJLf79wlf3ZCVDasX6s1ZB4PCTWhywgJfa3AEUQ8TGm9GtbWshppQOvVaMty7aJ0DFuvLsDzQfGwAJB5CRIggeolgOjDgJrRoT6ifyhrRqdiwvhIZIVEPVytVUQgKlGn/y/jEYxAenI8k9aE1q8TQ6YtZM5DIm09JNp1U9AlocY2jUbQQyIYWY4igfIQyHhIDMuEdmwaVg+Job5+eeFVNaPbmdb2r2GJTUbUPyIu47GYrFjRKMeph8Rxxx8jhx22SlqbtM1rzoxO/SMgJNTd2nvMKB40LSmmXaLi6qZtGjXUrjbRBrSQRV1DtHlZeW6aZ51GgOKBDwUJkAAJBCSQ0v9z9useF0ICggL/I9WmJLkaCW2pLg36/8dONaNDRIKu1gHB6rB0fDTjIYH2r/r32TwkrJCgh0RwxhxJAqUkkNR/AGNDQ0ZIDB3YKwP9A2pCp2Z0r4RM1ybUjI1pqBZmdK9b0ybHq4cEzOgOXbs85yGBVKaIpjSFsh4ShcRDfKBHC6J3qWcEWq92Gr+GUKRZ6lYcLnWHbNDbYliylGs727koHmYjxJ+TAAmQQB4CSF3qhYeEConBEY8ZHTo2ZV2tUWCNQutOmtEV9QylYoMmGpHSqAQMpkLpCVMfAUO6vB4Sum9AWhOKrQOkVRc1Fw4mARKYnYAREv396iORERJo/brjpQl1tY7Izr0QEmkZUw+JuDrWb1i3TIXEsepsfZSsUQ+J+lr9xc16SHTHtK1qQ4NEZK+s63xeW65q69W9OyU5rh2dIlo3YVqvtpvWq3UrN0s4OtW0bvaZckQpCFA8lIIiz0ECJLCkCSCFqVdrI1BsjaJrHEhpMqlN+oUDQgJpTe0tIbpaF/G0pMf6JDGsQkILrtNJbfWaHvcICf27Ot4aD4lmTW2q000H6iOyPhIUEkWA5lASKBGBpJrNjWk0AmZ0wyokDvQOaH0ECq0j8ur+qHa0S8pwLGGMJTesXy4nnvQG2aJmdGtWdclATH+HtYFCKLFb1taqQ/WQfmCgxnSmrqEGrVfbNUVpC1uvlmit5noaioe5kuP7SIAESCAPAbR7RTQC7V/RBtYICYiIbNemsO5om/UDtC41o2tVLwl4SvAIQEBznNGpCWZ0qeF9+kGlekjAyTqZjUioK25ICzFrtD4CYiIEUWHN6DQqwYMESGDhCUzqP36IRsT6emSwW1u/HhhSIRE3HZv29ka0GUVSRrT1a01tQg7fsFq2vuldsvnwFdLeEJfXyf36SUBztvVqk5q8bTYRBx6VJ0DxUPk14AxIgAQWKQEY0HWj9aumN8GYDjV+ttDaRiSshwRdrYt4CDTFIakeEjCjg6s1jnBqWM3orJCYNMWY8JAwQgIeEhAS2dSmIq7EoSRAAiUiENfWr4hGjKmr9VD3AfWQ6JenX0hpoXWN9A5FZTQekt2Th8rK9oRs29QktcO/lbe+ebOc/PYzpXHV5kxuIg8nCFA8OLEMnAQJkMBiJ4AohIlI9Kup0eR0V2uk2nRoShNSm1qbGI0I+jzAxTo1si9TIzHWnRES2qkprBEJiAkRNaerb8kKCXpIBOXKcSRQNgLwkBgfl9E9r0hssF+GhkbV0Toijz+bkp/tXKupS5qplByVxpEH5YAKjUhov5x77rny/ve/X92tp3pKlG2OPPGMBCge+ICQAAmQwAITGB5Lq3+ERiX6UyYSYczoUCOBL+1QEtUP2FAbASHR0kghEXR50snJbDQCQgLCARGJTDQiIyRQc9mWERJNGQ8Jm9pEM7qglDmOBOZHIDk6qJ2TXtGuahOSiiyTSVktE4laGatdK4+/EpG7f/Qbeeq/X5TRvidlcnyvFmA/nrvg+vXr5bzzzjNCYsuWLfObCN89ZwIUD3NGxzeSAAmQwPwIII0JQgIiAmLCa0ZHV+t5stUuTcbRGhEJ7d6ECETEOlqru3VIizAjzfSQmB9lvpsEghNITU5I/MCrkhgZkLTWMqS1c1I63KpCXg3eVmzRqqVG/Xcw0wr7dy8ekKeffEgeeuD78utHvpv3IkcffbQREeeff75AVPBYOAIUDwvHmlciARIggYIEUFo9MIy0ppQxo0MrWIgJRCMgJIyrdQ2iEdr+VaMSdLUO/jDBNwKF1kmtkUjHR7TLi9ZEmGiEfqWHtJlLRIVEp6mPCDe00IwuOFqOJIHZCai520TvHkn0aaMD0W5L0dUqHJZrg4NGqVl+tCTrV5h/6+yh1hDy3y8mNOoqckiH+kBMvii33nqrfPe735UXXngh7/VOPPFEIyQQlVi5cuXsc+KIeRGgeJgXPr6ZBEiABEpPABGJPhUQaP3ap2Z0+B7/c7WpTTCjg6s1hAScrev07zyCEUipk7WJRqiQSGnP+XweElGICP2K1DdrvnW29aumkrH1azDGHEUClkBiqFcmul8z5m6pyEpJa8vVUKRWol0bJd32ek3bnP5vl188HLn+YKH0448/bkTE7bffLrt3754GOqz5h6eeeqoREuecc450dHRwMcpAgOKhDFB5ShIgARIoFYGkKgUICbR+HRpBfYSmN2X9IyAmUC+BKASEBAquazU6wSMYAdRFmGiEdmxKJbXVKzwkcq1f83hI0IwuGFiOWvIEkrExmdi3U1ITo5qa1G5EQzrUKJG2NRLuOkri6cLmbjOJBws2rf8OPvjgg3LbbbfJ9773Pent7Z3GvKamRt75zncaIXH22WdLU5P2xuZREgIUDyXByJOQAAmQQPkJIPpgC61RK5Fr/epzte5oywiJKD0kgi2Kgkyqh0RaaySS8JDQwmu/h0RYPSSQ2oRi6ykeEtolS6jXgnHmqEVPAN3P4t27JDHYLalQfaauIaKRvLpWCa/YKgl1h8a/WzMdQcSD9/0J/TTl/vvvNxGJH/zgBzI8PDzt9I2NjXLGGWcYIfHud79bamtrF/1alPMGKR7KSZfnJgESIIEyEUCXJkQjevphspS5CGojbI0Evoerdaea0bU109U66DKk1UMiNXJAjeg0rUm9JNLqhjvNQ6JePSSsGZ31kMj6SAS9DseRwKIioIog3r9fJrW2Ab8zqehaFQ6rJBStlfCyzZJqOlSdpYPdcbHiwXvWWCwmP/zhD01a0/e///28F2xtbTUpTRASb3/724NNiqOmEKB44ANBAiRAAlVOAP+zRaE1fCTgJ+E3owvrJ+Mt6h2B+oi25rCwLWnABccmSD0kElojkUZkQoWF10MiFEpJqO6gh0QoHM0Z0aEFLA8SWAoEkmNDEtu/M9d6FdEGDTVIuG2dpDs2aZ+zaFEY5iMevBdCBOLOO+80EQlEJvIda9eulYsvvlguuugiOfTQQ4uaZ6HBd999t2zcuFG2bt1akvO5eBKKBxdXhXMiARIggTkSgJM1hATaHcLhGkICtRGm2FrTniAc2lRIdGhEAmZ0EBY8ZidgPCS0NgJmdOlYn3JNT/GQCGnuUqSpzRRaR+khMTtQjqh6AqlEXCb2v6Ju71Nbr4YaNbVv2VZJRuZWY1Aq8eAF3NPTI3fccYepkXj44YfN76/3QKH1aaedJh/5yEfkPe95j9TVFa7JmGnhvvGNb8hHP/pRba4Qkq9//evy4Q9/uOrXOd8NUDwsymXlTZEACZCAmCgEPCQQkYB48AsJfDruNaNjN6GAT40WV6PQGu1fU+MDCtbjIZE+6CGBGolwU7sKNhUW2bQmirWAjDnMWQJpzT+Ka3rSpLZe1bwk7aKUbb1ao71VtRg61TC/VqnlEA9emK+99pp885vfFGz0X3311WmckdZ04YUXyoc+9CE57rjjiloHtJTFe+3x93//9/IXf/EXRZ2jGgZTPFTDKnGOJEACJDBPAsOjmY5NPYMp060pr6u1Olp3an1Ek7paU0gEA56eHDPRCFMjMTGsHZsSJiIxxUNCIxERLbSmh0QwphzlLoEprVej2npVhYNo69VQ++GSat2gYmL++XrlFg+WLqIPDzzwgPzrv/6r3HXXXTI+ni0e8+A/9thjTfTgAx/4gHR2dgZamCuvvFK++MUv5sZ+4hOfkM9//vOB3lstgygeqmWlOE8SIAESKAEBRB8GR9RDQqMRGVfrjCGdLbRGR6faKIzoRGskwtKoRdc8ghFIq3jImdGpqAil47nUJkmrOZ0WV8NDwpjRqYcEohCISKhHHdPHgiHmqAoRmN56VaMNoSZJN6tvg0Yb0lrjUKpjocSDd76oj9i+fbsREr/61a+m3Qq6M/3BH/yBERJo/4o0p5mOz372s3Lttdfmhlx++eVy0003mXSmxXBQPCyGVeQ9kAAJkMAcCCD6MKAmdEZIqJcEuqEYV2v4SGiaE0RFbU1GRHToV0Pp9gdzmG11vSWt6UwJpDXBR8J4SMSyQqJP05wKeEhkU5sWyf6iuhaMs81LoFDr1XRNq9o/a0FwXXvJyVVCPHhv4plnnjH1CkhB6u7unnZ/KLJGgTXSmjZs0GhLgeMrX/mKXHHFFbn6igsuuEC+/e1vzyo8Sg60DCekeCgDVJ6SBEiABKqNAIRDn6Y0odB6cFiFBFyts2Z0iErA1bqh7qAZHV2tg60wUiPS471GRCS14BqF16H0qJrR9RsxITIh+Twk8MEmohIUEsE4c1SJCehzOzlwQOI92iDA03o1FdYUpc7N2r6tNJ2J8s260uLBzgn+Effcc4+JRvzbv/2bJJP6yYrnQBQBbtaIRqD1a0NDw7TbQTTjgx/8oH4wk+lTi+gFTO1gYFfNB8VDNa8e504CJEACZSCAiAOiEb0DKZPihFQnCIkJjxkdXa3nAl5TxNRDIq1CIqEtYNXWWlu/ap1ETkioOV0hDwma0c0FON8zBwLJseFs69WYFkMvM0ZvqZCGHVvWqXDYpDl2xbVeLXYKrogH77z37dsnN998sxESv/vd76bdEoqszzvvPCMkTjrppCk/h+/EH/7hH2pqqH4Ko8fb3vY2uffee/OKjWJZVWo8xUOlyPO6JEACJFAFBCYTmfqIXi22HtKiaxwmrSmb2gRh0aIF1u3qIdGhHhLR8u4rqoBYsCni09y0mtAljRmdCoqch0S/FltrwXUoOd1DIpvWRA+JYIw5qjgCaL0a19arCU/r1VSoVVL1aL26RUK1zcWdcI6jXRQP3lt56KGHjIhABGF0dHTaXR511FFGRPzxH/+xLFu2zPz8pz/9qZx55pm5ouyTTz5Z7rvvPoHoqMaD4qEaV41zJgESIIEKEJiIZ4QEujahDSwOv6s1hATqI9AClpvcgIuUSpiUJtO1SVOcEOoJpzWtSSMSRkjoabweEjDriGqRtSm2nn9zm4CT5LDFSgCtVyf79mr71b1TWq8mw42S1mLoSPP8Wq8Wy8118WDvZ2RkxDhZQ0j88pe/zHubZ599tvGOOOOMM+TRRx+V008/XYaGhsxYmMj97Gc/k66urmIRVXw8xUPFl4ATIAESIIHqIwADum4VEUhtgjFdQVdrFRFtLXS1DrrCKK62ZnSp8f6DHhIqJkKpGTwkKCSCIuY4D4HJwV6ta3hN0gk1Qcy2Xk1KraTbN0qk4/Ulab1aLPBqEQ/e+3rhhRfka1/7mimIRoqT/1i1apWpfTjxxBPlkksukd5e/ZBAj8MPP9y0i129WlveVtFB8VBFi8WpkgAJkICLBBCFsKlNMY1O5MzoUCOhX/h0vF39I9pVRLTqnzRKC7aK6cS4pDQaYVKbYkOzekjQjC4YV47SBgixMZnYt1O9SUa1zWq7pGtWSyKtrVebVkvkkKM1rFW51mrVKB68zxTqGVAfcffdd+d91OAX0deHZgmZA92bEIGAkKiWg+KhWlaK8yQBEiCBKiAwPJapj+jRiASEA4QENgOoFZzUZiXRCERE5gspTuwmFGxR0/ERk9YEIZGOj9JDIhg2jvIRyNd6NRnqlGS0RSLLj5VQQ+lbrxa7CNUuHuz99vT05Iqsn3322RkxLF++XH7+858L6iWq4aB4qIZV4hxJgARIoMoIQDSgwBoiImNGd9DVGh4S+B55+yi07tKIBFyteQQjkIoNauvXjIdEKhHLeEgk+7KtXw96SESa1YyurpFmdMGwLu5R+gsZ19ark7b1amSNCobVghSlUMcmCbcf6oyBWbnFAwzhnnzyyWmtV8v5AKDeoVCnJnvd9vZ2uf/+++X4448v51RKcm6Kh5Jg5ElIgARIgAQKEUBpNbwjuvtT0j+sKRN5Xa0hJMIZV+t6sgxKIDXaq+1fVUQMwUMintdDIuNqrR1zaupEAz8mjSyiwo1Rn6CUq3vclNar4S6tbVirKUqZ1qvRQ8rferVYeuUWD/h0f7ZIQLFzLtX4jo4OeemllwRCwuWD4sHl1eHcSIAESGCREUBEAm7WPUZIZD0k8rhad7VlXK3raxcZgHLdjoJNjXVnOjZpC9i0dnAKp9RDImXN6DIeEohGRFtVSERqct2aaEZXrkWp7HlN69V92np1dEDSoWata1gjkyltvVrXJdGVC9d6tVgK5RYP2KAPDAwUO60FG//UU0/Jli1bFux6c7kQxcNcqPE9JEACJEAC8yYAw1YICXRsGvCY0dn2rzlXa62P6GgLSV0NU5sCQVfPiCQ8JCAkRg+Yjk3h9ODB1q/qIRGu0xx3FRGRlg4JqekXBIT9Mr1heVQtAbReRdtVtF/VVdVIg4qG0HJB69Xo8qMkvMCtV4sFWW7x8PDDD5v6Ar9jdLHzLPV4FFHX1tbKF77whVKfuuTno3goOVKekARIgARIoFgCqIGAiICHBIquc61fPa7WTQ2ZQutOrZOoiXKHG4QxCmTT6madQI3EWE/GQ8JEIw56SIQbW000ItLUYXKajIjI+kgEuQbHuEMgMdQnse5Xtago03o1EdK6hnSthDu19WpnZVqvFksH4uGZlxLaUEFkWXtIjlyvDyMPpwhQPDi1HJwMCZAACZAAujRBRKDYekSFBA7jaq2bCkQlrKt1hxZaQ0zQ1TrgM6NpLAl0a9Kv5BhaRaYlAhM685XHQ0KLIqyIoBldQMYVGpacGFd36J2SHB8xrVcT4UzrVWleLTUabZBo9RQSUTxU6CEq4rIUD0XA4lASIAESIIGFJQDfCNv6dSyWubZNa8ImA0W/xtXatH/VT835IWWgBUpPjmf8I9CxSbs3qUuYColsNCKtnhLhiNZHdGiKixZba2Qi5yFBM7pAfBdqkGm92rNLEgPdkgrVS0q7KMXTnVrf0CLRFVsk3Ni5UFPJe50b//F6+dVjj8hN/7xdOjqnOynn+znFQ0WXLNDFKR4CYeIgEiABEiCBShOAkzUKrXu09Sscrv2u1hASbWpCh4hEWzMycJjaFGTN4BuRtK1f1U8iJPFsapNGJ1L6PYqrVUggtSlc32wEWxQiQoUaEQchXIYx+vBPDnZLvHuXlrQkTV1DXDKtV6PL3Gm9SvFQhrV34JQUDw4sAqdAAiRAAiRQHIHRcdHWr0njbI10pvyu1ujYpGZ0TXS1Dko34yGh0QhEJTQ6YTwkbMem9JiEo5o/r61fo9r6lR4SQamWdpy/9epkGF2U6iXSdpimKG1WRRct7QXncTaKh3nAc/itFA8OLw6nRgIkQAIkMDuBYTWj69b6CAiJhNZEaLOZXGpTxtVaPSQ0IgFDupbGMP0NZkdqRqS0LgJCwrhaGw8JFQ85IaGioqY+U2id9ZBAFMIWW9NDIiDkIoaltWZlYv+rkhjpN61XjWhIa0pZg4q5lVslVKvhNseOuYiHfQd65aMfPl+eeOwnubu57rrr5JprrjHfj4+Py5VXXilf/epX9QSZTwAAIABJREFUp93t6aefLtu3b5euri65/vrrZffu3bJt2za59NJLzdhjjz1Wbr/9dtm0Sf0tPAfGfvrTn8694j0PXsQ5P/CBD0y7Hjo3nXLKKeb1HTt2yLnnniv/9V//NW0crn/jjTdKQ0OD+Zn/fN77sz+/5ZZbcveC13p7e+WCCy6QCy+80Pzp/95eFPdy1113TblPO/a+++6bkUPQx4fiISgpjiMBEiABEnCaAKIPg9ryFSIi42qt3gf6WjyeERPo6FSjLmkoskZEopmu1sHW03hI9GRSm4b3ZTwk0prOlLQeEnGJqIcE6iNyHhIwo8t2bKKQCIa54Ci4Q/fuMe1X0Xp1UusaJtPL9a8NEllxlIq3VfO8QPneXqx46O/rlcsvvUBOfMv5ctbZ55tuS+H4C2ZTfvXVV5tNsxUPa9asyQmKfBtuKwi8G3ds2m+44YYpG2srMuzm3p4f57Sv4X3+zbz/XFY83HTTTTlBke9c/s293dhDhFiBlO96QcTDI488Im9+85uniCQ7r/e9731Tzu/nUMxTQPFQDC2OJQESIAESqAoCEA0D8JAYTBkvCUQjkohIZIUE/g7fCCskGutZHxFoYeEhod4RqayHBPLtwyiwTvZl2r+GVFjk8ZAwrtb6RSERiHJuEFqvTvS8JunJuPo0rDR1DalQrWm7Gu3aqEAVqsMHxMMNf3fwE/18U33r/zg9V1B9953b5Y7bb5E/ufpbsnpVV65Vq3eDj3Mg8hBEPGAzbSMReJ9feOTb8GMc3nfFFVfkREa+zbz/vUHEw6uvvjpFCFkedtNvIxlzEQ9WXMCd+rnnnsvNHewKcfAKpGIeI4qHYmhxLAmQAAmQQNURgHDoUxGBQutBdbWGsEAUwrZ/NUKiVv0jjBkdXa2DLrDxkBjdLwkVEmmNTKRhRpfzkFAhoa1grYdEuLFdC6+1g5M1o2NXrBkxe1uvpkLtEle/BrReRZShZsXRVdN6tdjIA6DYbkv9B56X6z/5ftnx7FOGlY0gFCMekLbkTRfCe/Ntpr3CwqZDeVOcShV5uPvuu6dFPnBtf1RhLuIB73nooYcEEQZEaZCetWzZMhOt8UY17IOX7xpBf/cpHoKS4jgSIAESIIGqJwChgLQmdG0a0loJpDqhTsLrao0ohGn9qqlNdLUOtuTppJqS2ULr8T5NbUod9JBIT/WQiDS1mxAEzeims7WtVye19WpaW6/GQ0hR6jTRHBdarwZ7Gg6OKlY82LSlBx/I5Ob/6ZXXypf/6TO5+gUIgWLEA8baVKBCm2ZvvYOtdcAn9/7IQ76ah1tvvdVsznEEiTxAPOQ7j52bPV+hGguMs2O8guP44483EQ2kTOGwc7fiwdY6+NfPX9sRdH0pHoKS4jgSIAESIIFFRWAykamP6OnPuFrjMNEIr6u1emt1tEWMqzUKr3nMTiCdiGl9RLZj0/jAjB4SUfWQCGmltY1ILFkzOl/r1UkVDROaomTa5Grr1Uj7Yaq3qi+1rljxgPGPPfpIydKWZos8QCSgRsBb+IwnvJi0JVuLEVQ8+Gsn8v1GFRt5eOmll8xpIJS8c7fiwRZZz/7bG2wExUMwThxFAiRAAiSwiAlMwIwOQkKdrUfHM0ICLWCtmMD3zYhIqIhobw1TSAR8FtKTYxqR2J0RExPD2rHJ4yGhRddh3RyHfR4SS01IJMeHJbZvp6TjMZkMdcmkrDGGb1FtvRo5ZJMRENV6FCMeGhob5TOfutLUJv3hRTdIV0eDqXlY3jpgPt1ft26dSUHCUaqah3wF1Di/v6g532Y+SP2Ev2Da1jx4i6pxPb/wKEY8+Gsc/MLHXxBun6VCrwd51igeglDiGBIgARIggSVDIKZmdKb1qwqJcTWjs0ICYgJRCXwA3ApXaxURMKWjq3WwRyMVGzL+ERASEBVL3UPC23o1Kc0Zk7dQmzp6q6s33KE1Vanaj2LEAxyoMf5H99wlH//Ud+TIzUcY8XDnrZ83bVTnUvOA93nboPpFgS1U9qYf5etYNFPBdDGRB7Rq9c8haHenQt2WkJLkn7835SpftyV/gXaxzxnFQ7HEOJ4ESIAESGDJEBiLZc3oVEigkDOvq7Wa0KHQGl4SVZhZUpG1TI/3GxFhhERyIuMhkWv96vGQ0Pavodp642SNiMSicLXOtl6d7Nunn7KHNdqgdQ2h5ert5n7r1WIflmLFA87/hX+4Xv7phoMdmrAxxmFbix566KGBIw9IW2ptbTXvxZEvx99upO29QaRcdtllctFFF+XawxaqQYAwueqqq3K+E34/h3zCANcppc+DPR+8LXD4Iw94jT4PxT65HE8CJEACJEACJSCAughEI3o0KoF0Jr+rdUQ9JNqatEZCU5tam9WMrgTXXOynSCvE9Hhv1oxurwqJycIeEupsHVKHa8UspvWr1qBUm1hLDGvr1QOvSVJbryZCKzTasEbTkmolqq1XI1XQenUhnkfbbamlUXKtWudy3fmk5czlekvpPYw8LKXV5r2SAAmQAAnMmwBEAzo1QUjARwJtX40ZHWok8JV1te5o0WgEzOgaGJEIAh2tXtOj3RkzupH92rEpj4dEfYu2K9W0HgiJcDQjJKrAjM62Xk2MjWjL1TaJqzt0OlR9rVeDrON8x1A8zJdg+d9P8VB+xrwCCZAACZDAIiWAioiBIfWQUCHRP6xGdOpqjYJPiIiDrtaIRoRNRKJJhQSPAARUOCTVzRo1EikVFBkPiQH96pMQzOhm8pCAb5ormPU+Jrp3yeTAAUmk6jQ9aa2avSEVq1lqVm5VH4zOADCW1hCKB/fXm+LB/TXiDEmABEiABKqAACIScLOGh0S/mtEZDwmY0WWFhDGji4rp1gQhQVfrYItqPCSG92bqIzTFCUIiAgFhhYS6LEeatNC4tUuLjT0eEtnUpmBXKe0opGPBq2GyZ5ckNBSFSEMynGm9GtUOShHtpFR1OVelRVTwbKUSDws03SV5GYqHJbnsvGkSIAESIIFyEkiqaLBCYtCa0elrNrVJAxRSD1drFRGIStTVlnM2i+fcKK42IgLF1lp0rUUSB4VEelBTmdTFWlu/RrTQOqIeEsaMTtOaoii2RkRiAQ60Xp3Y94okYuPadrVLEkhRCterV8OhEl22uapbry4AvpzD9HxrHhZirkv1GhQPS3Xled8kQAIkQAILQgDRh14tsu5RH4lhn6s1xATqJRrqVEhoxyZEJGo1OsFjdgLpxLikBndLQmsk0vCQ0K16WCMS4WSfiorhnIeEqZFoaDEf9JfTQ8K0XtVi6PhgnyS09WpCIw2pRdZ6dfZVmf8IRh7mz7DcZ6B4KDdhnp8ESIAESIAEsgTikxkjOhjSjRRwtUaBNQqtO2lGF/i5ScdHjBldQsVExkNiwtRHQExoFba2QdUuTRARmtoUrm08KCQ0KoE2sPM6NEVponePxLX1aiIRNpGGZFhbr9Y0aIrSkRJuXT2v0y+1N0M8/PeLCUHk4ZCOkBy5ntburj0DFA+urQjnQwIkQAIksCQIxOBqbVq/pmUsljWj0xawtkYCEIyrNTwkWkJ0tQ74VKTHBzLRCK2TSCViKiTGPUJC/16jKUQqJKItXfP2kDCtV/e/JpPxuMY9VkgyukZTpbSuQVuvRpcdrn9foFypgGyqYRjFg/urRPHg/hpxhiRAAiRAAoucwLi6WsM/oluLrSfi083owppz06yfxHapkGhVLwl4SvCYmYDxkBjr02Lr3dq5yXpIjEpI05pMREI0OlHXaKIRUZjRaXQiqBldKh5T0bBT4sPDMqmtV1ORNZIKN0m4eaV2UTpaz9XA5ZkjAYqHOYJbwLdRPCwgbF6KBEiABEiABGYjgHQm1EegTgI1EX4zOuTut6sJXbvWA+PPajNKm+3+y/PztGn5mtS0ptSoekgkE2pGN6RCQmskjJCYNHUR0zwk/GZ02darsb5M69VUxNN6dcUWCTdlXH55zJ0AxcPc2S3UOykeFoo0r0MCJEACJEACRRJAgXW3NaPzulpnzehQANyeNaNrbVIzuiLPvxSHw3wurSZ0SfWQSI4cUHU21UNCe8BKtCHT+jWsrV9D2q4pHNIoxnC31jVoFGMiIQmNNCQjbL1ajueH4qEcVEt7ToqH0vLk2UiABEiABEig5AQQfRgcQX1ESvo0KgHPiHyu1qiNQKE1zOgYkZh9GRCBMB4SWTM6VRJTPCRwhqjWR8AhOh3Xr3CXiga4Q9dJpOMwqenapAPYZ3d20sFHUDwEZ1WpkRQPlSLP65IACZAACZDAHAhANAyoCR2KrfvU3TqlQoKu1nMA6X+LtlpNqIhIIyKhtRLWQyKcfFlbMjWbSANar8IVOrr8GAnXa94Yj4IE+vt65YrLLpB3n/Fe+e1TT8gt3/qqGXvhH18qn/2bG6W+/mBdiB37wM/vy53vw5dfK1dd/akp3Zauv/56+fSnP23GXHrppXLjjTdKQ0PmPI888oi8+c1vzjufW2+9VS644ALp7e01f773ve+VJ554Qr761cyc/OfCa+Pj43LllVfmxuC1hx9+WE455ZQp1yg0p5nmc+yxx8rtt98ud9xxh+zevVu2bdtm5oDD/mzTJhWmnsN7Hbx8+umny/bt26Wra+FT5Sge+ItPAiRAAiRAAlVKAMIBAgIdmwZVUEBYGFdrTXFCvYRxta6BEZ22f9WoBF2tgy10enI8k9aE1q8TQ+ZNoWi91Cw/iq1XgyEUryD431+5Vd57zgUSU+O8z3zqSnMGKyDsuHP+6EIzBpGH+37+jHzhs++XSy6/Sq7++IVmPDbP2JBjw9zY2Gg29mvWrJFrrrnG/Bw/u+KKK8ym3G68rVi48MILp4iH++67T6ygsCIB57BixL5v3bp1udesGLDvCzIniyrf3Oz7IYa84gX3d8MNN0y5D9w7RIadX745B1yWkgyjeCgJRp6EBEiABEiABCpLAKLBuloP+czo0P7VulpDSMDZuk4drnnMTsB4SGixdbjtUONgzSMYASsKTjjpFLnyzzMbfBwvvrBDLv3oufK3/3CTnHDiKXL3ndvlzjtukZv+ebt0dHYZ8QCfh7u/8zkZGdwjN3/9izI2NmY2/1YE5BMLxYgHRA+s6MC5duzYIeeee67cdNNNJrKADfwtt9wy7ZN9r4DB+2abUxDxYAWRjSBYYWCFkX9us50z2OrMbxTFw/z48d0kQAIkQAIk4ByByQSM6LT9q7Z+Hc6a0SU0GqG1vsZHAhEKRCEgJDo0IlGr0QkeJFBKAv6Igj13IVFhhcUlHzlXnn3mv8zwPzr/EiMekGKElKR8aUMzbaYLRR68IgTvt+OsqPB/0p/vGj09PbPOabaNfqHreEWKNy3Jn0pVKMWplOuY71wUD+UmzPOTAAmQAAmQQAUJTMCMTous4SExFstMxKQ1ZVObUIwNV+uOtoyQiNJDooKrtXgubUXClVddYyIM9rCpSytXrTERCX+9w/+8+jo57axPTIk8lFo8IOrgrV3wftp/1VVXmZQoHN6aCnzvjW6USjzgvN4oCL73Rz689Q621uG5556blqa1UE8PxcNCkeZ1SIAESIAESKDCBGJZMzrUSIxPFHC1ViHRqWZ0bc10ta7wclX15YNGHm78x+vlV489MmPaUqnFQzVFHiAS8kVdCtVRLMRDQ/GwEJR5DRIgARIgARJwjACiEIhGwIwOeeaIQNhCa0Ql4Lbcot4RqI9oUzO6sHpK8CCBoASC1Dxs2bptWgE1nsVHn9gvN37ug7Ju/bqCNQ/+WoBS1zz4i5Zx37PVPBRbn5AvPclf85CvgNrO5a677ppSWB10beY7juJhvgT5fhIgARIgARKocgKoi0DrV/hIQED4Xa0hHNpUSHRoRAJmdBAWPEhgJgLedKQf/vhhk7pkX3vdoety3ZYQefjxvXfJV79+u7x+4yYjZK+55rNy6zeuzdU8oB2rf6PtrxcoRjyg25Ktn8jXWWku3ZZQmxCkVsLbgtWmI1133XW51CW85hUF+bo82ddY88DfQRIgARIgARIggYoSgGhApyYIid7BlGn7itewoUOh9aR+n3G1RrF1WFoaaUZX0QVz+OJWKLz1tNPlgZ/dJ9bD4eq/um5K9yXcAgTEDX+X8W/AcdU135L6OpHvbf9H+eH378i1Xs2X+28LiosRD6gbgIDAFw7v5t3OIWhx8kxzsueaqVUrWrC2traa9qw48vk3+D0j0Nr1sssuk4suukiuvvpq0/XJRj3s9+V8NBh5KCddnpsESIAESIAEqpQAKiIGjIeESL96SCS116t1tYaHBIRFVDuXtquI6NT6iCYKiSpd6fJMu1DNw2xXK6fDtL/70mxzKffPC0Uqyn3d+Z6f4mG+BPl+EiABEiABEljkBFKqGuAhgYgEhASiEX5X69oojOhEayTC0qhF1zyWNgGKh9nXn+JhdkYcQQIkQAIkQAIkUOUEktaMTusjBkcyQsLval1bkxERSG1q0PQTHkuPAMXD7GtO8TA7I44gARIgARIgARJYRARQXN2nHhI9Wh8xpEICB8zo0K3Julo31B00o6Or9SJa/DLdSjnTlso05SV3WqYtLbkl5w2TAAmQAAmQQOkJxCfRrSljSDeSdbW2ZnR0tS4978V6RooH91eW4sH9NeIMSYAESIAESKCqCMTU1bqnPyMkxmKZiITXQwKpTujU1K4eEh3qIRGNVtXtcbJlJEDxUEa4JTo1xUOJQPI0JEACJEACJEAC0wlAPCAiAQ+JiXjm5zatCRvFEMzoVEigPgItYNEKlsfSJUDx4P7aUzy4v0acIQmQAAmQAAksCgJIZ0I0AkIC7V4LulqriGhroav1olj0Im+C4qFIYBUYTvFQAei8JAmQAAmQAAksdQIosO5RIWHM6Aq4Wrerf0S7iohW/ZOu1kvjiaF4cH+dKR7cXyPOkARIgARIgAQWLQFEH9DyFdEIdG6Cf0RKv2xqE1ytoxGIiMwXXa0X7aNgboziwf31pXhwf404QxIgARIgARJYEgTgYD2gJnQ9/SljRgcRYVyttVYCYuKgq3VIujQiAVdrHouLAMWD++tJ8eD+GnGGJEACJEACJLDkCCSTcLMWE5EY1D9TGqJAVMIKCfy9Vrs0tWuhdadGJOhqvTgeEYoH99eR4sH9NeIMSYAESIAESGBJE0DEAbURvdq1aWi0sKt1V1vG1bq+dknjquqbp3hwf/koHtxfI86QBEiABEiABEggS2AykTWjUyExnDWjy+tqrdGIjraQ1NUwtamaHh6KB/dXi+LB/TXiDEmABEiABEiABPIQwEYT0Yju/qSa0WUG+F2tmxoyhdadakhXE6WQcP1BonhwfYXUmyWth/vT5AxJgARIgARIgARIoDCB2ESmPqJbv/B3HPCSsGLCulp3aKE1xARdrd18mige3FwX76woHtxfI86QBEiABEiABEigCAKj4wdTmyYmM5+RQkiYL+3alHO1Nu1fwxKJFHFyDi0rAYqHsuItyckpHkqCkSchARIgARIgARJwkQAKrHs1GgFna0QhrKv1hLZ/hYcEhESbmtAhItHWLBKmG11Fl5HioaL4A12c4iEQJg4iARIgARIgARKoZgIQDRkhkXW1VuGA12w0AsIiHNbWr83o2KRmdE10ta7EelM8VIJ6cdekeCiOF0eTAAmQAAmQAAlUOQEYzw3CjE6FRN9Q6qAZHWok8GVcrSEkNK0JQqIxbCIUPMpPgOKh/IznewWKh/kS5PtJgARIgARIgASqlkBKlUTfUMZHon8o4yEBAzqICOtqXRPJdGxCRKKZrtZlXWuKh7LiLcnJKR5KgpEnIQESIAESIAESqHYCSWtGp/URgyMeM7qskICogG+EFRKN9QxHlHrNKR5KTbT056N4KD1TnpEESIAESIAESKDKCaAGok9FBFq/DmutBA44XZv2r/qV1JfqatU/wpjR0dW6VMtN8VAqkuU7D8VD+djyzCRAAiRAAiRAAouAQFzbvaJbE2okRnyu1hATqKFAFKIDrV81tYmu1nNfdIqHubNbqHdSPCwUaV6HBEiABEiABEig6gnEJlREqJBA16axWCYiMc3Vul40GhExrtYovOYRnADFQ3BWlRpJ8VAp8rwuCZAACZAACZBAVRMYi2VcrfEF3wgcKLK2xdb4vhkRCRUR7a1hCokAq03xEABShYdQPFR4AXh5EiABEiABEiCB6ieAdCaIiN5B1EVkiq1NRMLjat2qnZo6VETAlI6u1vnXnOLB/d8Figf314gzJAESIAESIAESqBICEA0osEZqEwquJxMZIeE1ozOu1mpCh0JreEnQQ+Lg4lI8uP+gUzy4v0acIQmQAAmQAAmQQBUSgGgY0JavvRqRgJBAq9eckMia0UXUQ6KtSWskNLWpVd2tl3rzV4oH9x90igf314gzJAESIAESIAESqHIC6Mg0AFfrfjWj0z9TKiTwmm39al2tO1o0GgEzuoalGZGgeHD/Qad4cH+NOEMSIAESIAESIIFFRCCpJhH9wyLdKiSGRiAiMlGJqa7WiEaETUSiSYXEUjkoHtxfaYoH99eIMyQBEiABEiABElikBGA8Bw8JpDYNaa0E0prwmi22Nq7W0Yx/BITEYne1pnhw/0GneHB/jThDEiABEiABEiCBJUAAgsF0bFIPiWGfGZ11ta6Hq7UREmF1uF58UCge3F9Tigf314gzJAESIAESIAESWGIEsIlGfQRcra0ZXULFxUTWRwL1Eg11KiS0YxMiErXRxQGI4sH9daR4cH+NOEMSIAESIAESIIElTCA2kYlIdOsX/o7Dulqj4BqpTiiwRmpTZ5Wb0VE8uP+gUzy4v0acIQmQAAmQAAmQAAkYAqPjMKNDjURaJtSMDkdeV2t4SLSEqs7VmuLB/Qed4sH9NeIMSYAESIAESIAESGAaARRYQ0Sg4Nqa0XldrcPqPtfcKNKlQqJVvSTgKeH6QfHg+gqJUDy4v0acIQmQAAmQAAmQAAkUJIC0pcGRTKF131DadGvK52rdriZ07a2irtZqRueojqB4cP9Bp3hwf404QxIgARIgARIgARIIRACF1IMwozNCImXM6CAksClHxyaY0UXCIm3N2rHJRCTUjC7QmRdmEMXDwnCez1UoHuZDj+8lARIgARIgARIgAUcJpFRJ9A1lfCT6VUhARFhXaxRaI0IRjWgkQmsjUGgNM7pKRyQoHhx9mDzTonhwf404QxIgARIgARIgARKYFwGYzcGIDkJicCRjRueiqzXFw7yWeUHeTPGwIJh5ERIgARIgARIgARJwgwCKqiEkelRIDGvRNY5prtY12vq1RYwZ3UK6WlM8uPGMzDQLigf314gzJAESIAESIAESIIGyEIhru1dEI7r706YNrBESKi5s+9ekvgRXaxjRIbWp3K7WFA9lWeaSnpTioaQ4eTISIAESIAESIAESqE4CsQkttFYhga5N1tXamtGh2Br1EohCQEh0aJ1ErUYnSn1QPJSaaOnPR/FQeqY8IwmQAAmQAAmQAAlUNQFEIRCRQNemiXjWjA7dmrJRCetqjY5NHZreFC2RhwTFg/uPDcWD+2vEGZIACZAACZAACZBAxQiMjImKiKSKCU1n8rlaY7OPDk3N2qmpU4UEWsCig9NcD4qHuZJbuPdRPCwca16JBEiABEiABEiABKqWAKINKLDu1mLrfm0BW8jVukXdrDs1talNzejC6ilRzEHxUAytyoyleKgMd16VBEiABEiABEiABKqWAITEgLZ8Na7WgynT9tXvag3h0KYmdNaMLhygRILiwf1HguLB/TXiDEmABEiABEiABEjAWQIQDXCz7h3I/GnM6FRM2I5N1tUaZnRo/drSWNiMjuLB2WXOTYziwf014gxJgARIgARIgARIoCoIJLW3a/+waOvXlAyNoENTepoZnXG1VhHRqfURTT4hQfHg/jJTPLi/RpwhCZAACZAACZAACVQdARjP9RkPiZQMjx10tY7HM1EJpDrVRjNmdPCQaNSia4oH95eZ4sH9NeIMSYAESIAESIAESKCqCaDFK0QExASEBI6cq7WKCZjRwTeiVWskerQgu6VR5JCOkBy5fh6tm6qamLuTp3hwd204MxIgARIgARIgARJYdARi6huBQmuIhLFY5vasq3VMhQQOigd3l53iwd214cxIgARIgARIgARIYFETGJ9QDwmNSKD960RWOCBKgWNlV1iOOKzIXq+LmpYbN0fx4MY6cBYkQAIkQAIkQAIksKQJjI4jtSmpHZsyGDauDUurFlXzcIsAxYNb68HZkAAJkAAJkAAJkAAJkICzBCgenF0aTowESIAESIAESIAESIAE3CJA8eDWenA2JEACJEACJEACJEACJOAsAYoHZ5eGEyMBEiABEiABEiABEiABtwhQPLi1HpwNCZAACZAACZAACZAACThLgOLB2aXhxEiABEiABEiABEiABEjALQIUD26tB2dDAiRAAiRAAiRAAiRAAs4SoHhwdmk4MRIgARIgARIgARIgARJwiwDFg1vrwdmQAAmQAAmQAAmQAAmQgLMEKB6cXRpOjARIgARIgARIgARIgATcIkDx4NZ6cDYkQAIkQAIkQAIkQAIk4CwBigdnl4YTIwESIAESIAESIAESIAG3CFA8uLUenA0JkAAJkAAJkAAJkAAJOEuA4sHZpeHESIAESIAESIAESIAESMAtAhQPbq0HZ0MCJEACJEACJEACJEACzhKgeHB2aTgxEiABEiABEiABEiABEnCLAMWDW+vB2ZAACZAACZAACZAACZCAswQoHpxdGk6MBEiABEiABEiABEiABNwiQPHg1npwNiRAAiRAAiRAAiRAAiTgLAGKB2eXhhMjARIgARIgARIgARIgAbcIUDy4tR6cDQmQAAmQAAmQAAmQAAk4S4Diwdml4cRIgARIgARIgARIgARIwC0CFA9urQdnQwIkQAIkQAIkQAIkQALOEqB4cHZpODESIAESIAESIAESIAFpHEndAAAWwElEQVQScIsAxYNb68HZkAAJkAAJkAAJkAAJkICzBCgenF0aTowESIAESIAESIAESIAE3CJA8eDWenA2JEACJEACJEACJEACJOAsAYoHZ5eGEyMBEiABEiABEiABEiABtwhQPLi1HpwNCZAACZAACZAACZAACThLgOLB2aXhxEiABEiABEiABEiABEjALQIUD26tB2dDAiRAAiRAAiRAAiRAAs4SoHhwdmk4MRIgARIgARIgARIgARJwiwDFg1vrwdmQAAmQAAmQAAmQAAmQgLMEKB6cXRpOjARIgARIgARIgARIgATcIkDx4NZ6cDYkQAIkQAIkQAIkQAIk4CwBigdnl4YTIwESIAESIAESIAESIAG3CFA8uLUenA0JkAAJkAAJkAAJkAAJOEuA4sHZpeHESIAESIAESIAESIAESMAtAhQPbq0HZ0MCJEACJEACJEACJEACzhKgeHB2aTgxEiABEiABEiABEiABEnCLAMWDW+vB2ZAACZAACZAACZAACZCAswQoHpxdGk6MBEiABEiABEiABEiABNwiELrtttvSQ0NDbs2KsyEBEiABEiABEiABEiABEnCOQOjpp59OT0xMODcxTogESIAESIAESIAEljqBaDRqECQSiaWOgvfvCAGmLTmyEJwGCZAACZAACZAACfgJHDhwQJAhsnHjRsIhAScIUDw4sQycBAmQAAmQAAmQAAlMJ0DxwKfCNQIUD66tCOdDAiRAAiRAAiRAAlkCFA98FFwjQPHg2opwPiRAAiRAAiRAAiRA8cBnwFECFA+OLgynRQIkQAIkQAIkQAKMPPAZcI0AxYNrK8L5kAAJkAAJkAAJkAAjD3wGHCVA8eDownBaJEACJEACJEACJMDIA58B1whQPLi2IpwPCZAACZAACZAACTDywGfAUQIUD44uDKdFAiRAAiRAAiRAApWOPAx973sy+uMfm4UIt7XJsmuukciyZVyYJUyA4mEJLz5vnQRIgARIgARIwG0ClRQP+y67TMYeemgKoIYTTpBVN9/sNjTOrqwEKB7KipcnJwESIAESIAESIIG5E6iUeBi67Tbpuf76aROfr3h48skn5Q1veMPcgfCdFSdA8VDxJeAESIAESIAESIAESCA/gUqIB0QbEHXId3T95V9K2wc/OOfl+vWvfy3HHXfcnN/PN1aeAMVD5deAMyABEiABEiABEiCBvAQqIR56Pv95Gdq+fdp8mt72Nlnx5S/Pa6UWUjw82z0mf/PgLtn+viPmNeehiaS01kVmPUfQcbOeaJYBF9z1vHzqLWvlyEMaZddQXM76zjPy3iO75FOnvm6+pw70foqHQJg4iARIgARIgARIgAQWnkAlxMOr73qXJF59dcrNhltaTK1D3ebN5nVsWp/rGZNnusfN90cd0iBv39A+K6CFFA+P7RoWbLRf+NjcIx04B77+7OTVs97bX/xkp/zDO9fNOm6+AzZ+6ddGEJ20tkUgkM78zrOG/T+f+fr5njrQ+ykeAmHiIBIgARIgARIgARJYeAKVEA+vvOUtkuztnXKzK/7pn6Tp9NMFn67/5f075f4XB6bBwKfzn3zL6+R9R3UVBFVt4uGuZ3rlcw++Jg98aMuM0QeIqbd+87dy7/lHmohAOQ+veCjndQqdm+KhEtR5TRIgARIgARIgARIIQKAS4mHfJZfI2COP5GbnFQ4X3LlDnu3JRBsKHRAPf/+OdXl/XIx4wIZ8bWttAEqZIRgPAWNTjEoRefjyo3vky4/tlT87adWM0QdEHe5+tjcXESg0aYgvHEHSoDAO43cPTUwRJMWKB0Qn1rTWBb7mbMApHmYjxJ+TAAmQAAmQAAmQQIUIVEI8eGse2i++WDo//vEpd4/N6PW/2CX/uXu4IBWIh3wRiNnEg41sYONvN9pIz7E5/vkuiM39zb/ZnxsPwWHFizdtaTYxcf6dz8vJa5uniITL7n3RbN53D8cLRh9s1GFNS62553wpTpjj3c/0GIGDA3P805NWF4zSILKDiIcdD7Fx0RtXGBHjFw/43i9uwO5/PbZHEDmxHBER+Yd3HGa+/9Kje+U758ytFoTioUL/GPCyJEACJEACJEACJDAbgUqIh7Ff/EL2/cmfSN2RR8rqb39bQo3503CwMUUKU74Dm918qT7PPfecbM7WTfjfB1Fy+Y9elJbaiNmAY4ONjS6u8+8vDZhP9f0pQcj33zU4YcZj44/j0V0jgojBO17fbqIBtuZhLuLBCgqc0y8s7PwRdcCBuWLO/sJlMPrJCwNT5ghx8M3fHJBzju4yqV7eA69DOFz0huXmHhA1ABvc01HLGw0PW/OA9/nFA+aBIup0Wsw1Ib4ggHD/NoqC+6F4mO23jz8nARIgARIgARIggSII/PSnP5Wf/exnsn//fsEmfvny5bJixQp5m3YdOumkk6SpqamIs81taLnFw/jw4xIb+bVEa1dLS9eZuUnu12hDpKvLOErPdMwkIPIVKs8kHiAEjlzWkLfo2NYe3HP+UblUpr/5xWtmQ7z9nE3TUnKwgT71X38rw/HkvMQDNuZfOeP15vwQNn5BZKMOeB2RBf+mHBt+iAFs1P3CB4IA4gRF1hAJOKzAKVQ7gUiIFVIQBfnEA+Y5GEvmFQe2wPrENS3uigc89CMjI7Jhw4a5/dbwXSRAAiRAAiRAAiSwgAR++9vfyue1Xeno6GjBq0I4fOxjH5OTTz65rDMrp3hIJYfl1afPEPyJAwJi5ev/UWobNkmyr0/GHnxQWs4+e9b7KyQgihEP+CQem150DCpUD4BP+NGS1KYFzZb7b+c118iDFQb2U/58aU2YE8ZBHEAkfOvJ/UZg2ANz/NAbMxGEfAfegw29fQ+ugehFoa5NEEXb/vnJgpEHKw5wvkL1IhBd6JLlbOThvPPOk7GxMdmyZYtR6qeddtqsDyEHkAAJkAAJkAAJkEAlCCDa8KUvfWnapdevX28iENjTeI/3v//9gq9yHeUUD4g67P3dJVOmHo60SNfaP9coxFkSf+klqZ3hw99nh38q6xtPlHp9Dzatpj5AawNwFPpku1DkwRYmz8bRtiSdLQUJ57Gb/7mKB/818L03+uAXF/nmBPEQ5HjisjcY0QRhgEiHjSrke++Z258xqVH5Ig8QI4iA3HvBUQUvizEQa86Kh7POOmvK5BGB+MhHPmLEBA8SIAESIAESIAEScIUAIg6f/OQnp0wH6Ukf1xQem6L0km6oIS5efvnl3Li//uu/LlsEYqHFg72pQw671giImY7v7/lrIxzeteITuWHYQGNTjU/a80UQComHfJ/az3Rt+wm73XTnG2vHWPFgv/fWC3jf548s2NoDbwTFO8YbdfCKFe+n/rNFR/zzRqoVIisztbtFehcKyPOJB4gC1FiAS6EDQs3Zmod8v4T2RhDm++hHP2ryB3mQAAmQAAmQAAmQQKUJ2GwJOw8IBysmIBpw4ENQpDMhZQkbexwQFl//+tfLUgNRTvGQiO+RXc+ep2lLI3nRzyQgYprqdOOLbxf8+aHDbpZ1GoEIchQSD0HSbbAx9qb/vPErT5qNNtKC8h35Nv8zbebxqT+6NNlr5EvvsdEHCBBs4hEl8M7Jf35ECUy3qALuz/42qojeoE6jkCu2P9qB+/YWTOf7uZ+NX/QEWTfvmLJ2W5pJPNhfNoT6/NGJYm+C40mABEiABEiABEhgPgTypSt97nOfM5kSjz76qKmBwPHFL37RCIivfe1rcu+99+YuCTGB9OxSH+UUD5hr/96vmq9CR33L8dK2/HxpanvrlCH/b//fyqN9t5jXTu68cEr0YSYGM7VqxcY5FBKzIfcftn7BW0gMcYB2pPm6OmFTjjatqBHwRg6wmV/bVjftGvb83kgGogyInvidm/E63LXRFeoXH56aSYPzv/eoZTlBYyMB+TpFYaOPrkho2WoFkC2ihtjwRx9wL7gnjJmp2xJED4qqUVzuj/7Y1CpnC6ZnEw/2wcAvJkJ+C9G1oNS/1DwfCZAACZAACZBA9ROAUHjsscem3AhEAvYmiDrY4ulC4uGYY47JCYxS0ii3eMBcu1/5jAz3HhRC+eYP8XDIus8KaiJ+M/h9+cGeg+ld6xpP0OjDtwLd9kziwWyO1YSutT4qHzt5lWxe1mhajN785AHTnjSfdwQ+RcdGGZttbIiHJxLy2O5Mq1bUR3hbtWKCtjAb0QBcAwdSeOATgdaoXo8GOEZ7C7TtDdoNeL75FCqq9s4R58G8cE3M0V8cbYUM5vKODW2mVSs8NeDNgG5UfjO6fK1awRH1J14u9780KN98Yr+5R2drHoKKB0DELycEBGshAv3ucRAJkAAJkAAJkEAJCSBy4K1jyHdqG12AkEDqtbcbE/Yx3/3ud0s4o8ypFkI84DrDvfeYCEQivnfKPURrV8khh31WGjQCgcMvHPBae80auXLj/YHuPYhJHDb+2KBbJ2tssPHJfKEiYlsk7B1vhQHM7PyFwdg44xp2fCFzNwiBQp2S8Ol+vlQkzAWCx/8zW6RsjfUgAmD6Vqi2wRrx4U+kMXnHY17XnLo21/oV3+M8/nPZVrb2Pq0QgsCCQCmUSjXbQlY0bSnf5JAzyDqI2ZaNPycBEiABEiABEiglgdlSqG3EAYIBdRC2BsI7h3vuuaeUU1pQ8WAnHh/fIRNjO0zbVisY7M/yCQf8bGX9Jrl8/fcD3fts4iHQSTioogScEg9og5avPVpFCfHiJEACJEACJEACi57ATJEHtJlHx6WZhEOjujDfdtttJee0UJGH2SY+MLlbvvLye02BtP8oVc3DbHPgz90g4Ix4OPPMM+Xiiy92gwpnQQIkQAIkQAIksKQIIHX66aefznvP6BCJyATSsQulJlVzzUOQhUZb1icHf5B36OXr79bow+YgpxFGHgJhcnpQxcUDUpSg9lnr4PRzwsmRAAmQAAmQwKImUMgcLuhNowZittSnoOfyjnMl8vCZZ/Objv3+ir+S3+v8YOBbe+qpp2Tr1q2Bx3OgewQqKh4QBkS0gV2W3HswOCMSIAESIAESWEoEkJIEE1u/gzQYIK0awgA1DfmKqpGy9I1vfKMs+xlXxMONL7xdBib3THkk3tB2trxndaaFLY+lQ6Cs4gHFRMgR9B8I7cHfgdGGpfOg8U5JgARIgARIwHUCXj8H71yt30OhLpLl8njAHFwRD6h1gLcDah/gKv2GtvfIkS2l97Vw/Rnh/ETKKh4A2BvCQ4oSwnrIHeRBAiRAAiRAAiRAAq4RyJe+BPM3fOiJegf83HvgdXyV63BFPJTr/nje6iNQdvGA1mYI8UFElMN5sfqQc8YkQAIkQAIkQAIuE0AEAvuXfClMdt5IVULqdbn3NhQPLj8pS3NuZRcPSxMr75oESIAESIAESKCaCaAGAiICkQakYUNIQDDAdRoZFBANC1GzuVDiYc+ePTIyMiJHHHFERZbNe/2FnMvzzz8vzc3Nsnr16orcdzVelOKhGleNcyYBEiABEiABElgSBBZKPKCFKjbtaJ1ficN7/YWcy7333muEw3HHHVeJ267Ka1I8VOWycdIkQAIkQAIkQAJLgcBSFA9LYV2r+R4pHqp59Th3EiABEiABEiCBRU1gPuIhHo/LL3/5S9m7d69hhJQk+wm7/dnOnTulrq5Ourq6ZGJiwkQekMpjx+PP3t5e2bFjh7zpTW8yf0fXKRwYh0/tf+/3fs+8hnMtW7ZMTj31VGlpaRFcA1EEvI5j3bp15vq1tbXmZ5hboev39PSY62HcAw88kDsHrrdt27a8aUb+sbjeW9/6VnM9zBvnwZ+YG+YBHpgD5oy/z8TLjsN88YV5+O8TjHAO73URzXniiSdMVMc/9//4j//IsQR/zBV/+g+8F2P9c8c48LXr5eWL17Cer7zySu7amC/OY+di2RT7C0TxUCwxjicBEiABEiABEiCBBSIwH/Hwk5/8xGycsUnEpva+++7LpehgI43X3vnOd5pNKdJ3sHGFeMCGFIcVGths4jX8DH//0Y9+JO973/vMeLwP78fP7Pc2DQjXwAERgHlgPqgvwPf42fDwsJx++ulmzJ133mk29fb6NoXKew8Y5523fwkgYCCUcE84vNfDnCEQ8IX53nXXXXLRRRdNYYIxmJ/lhXvDeFgL4O+YL+aHeXrPbQUSfua9T7wP18H92utiDTAO58K9nHPOOeY9OAfmZedu7w1r9J3vfGfKOezcH3/8cXO/NtUM54YQxDlwPvCw64Jz4ABvzN97b8U+yhQPxRLjeBIgARIgARIgARJYIALzEQ//8i//Yjat2CziwIYVG1Rs/PGzM844I/cJvr/mAOMLiQd8eo1z4PDXJ3iFR77r41N7bNpvvvlms8m1hcr4pByf3PvFA66BDTTeh/ljs5xOp3MREryGY9WqVeY+0U4Xn8DbLxvlwPUuueSSaatmax6w0ccY/In3WF5WMPhrI7z3jWviU31/0TU2708//fSUInTcB+aG62BDj6gHvj/ssMNy6+SdpJeLf/J+hlYU4T796+Kf/3xqPSgeFuiXn5chARIgARIgARIggWIJzFU8YNOLTW2+QmC8ho29jR5gTtjU2k+q/ZEH78+8UYgg4gHGwPg03HvY63vFi/e83o0vNs9IGcLGHJEN3Jfd0ON1bJhxbNq0yWzS8TPMFyIDfyKKAGEBFjOJB2zg8Yl+IV4ziQf/Jt7eK+4Dgghz8x6YD+7HiiLcO+YKQeG/vk0Hy1fI7l9DnM+KJIqHYn/TOJ4ESIAESIAESIAEFgGBuYoH3Do2ktg8Y2OMA5tUbKqxQcWn3scff3zuU3G7Ebef/GMTjvf6BUIx4gHXtyk7/utjo25TgvAz//Vt2hI2/aipsPfgHedfXn+LV6/owVzOP//8XFQB50XkwwoTMPGLABvtsGlL3q5M3s05UpgwP9vmFoIH78X3iNJ4TQTxPhslsYIB94G/4zx+gQNxhNe957BzR9oT5ua9Lu4HkR2Kh0Xwy89bIAESIAESIAESIIFiCcxHPOBTa2wivSLAbjbtJ/q2KBn587bmARtZuzG1m378aWsebP2DX1jY7/EnNuP2PLbmAe+zRb32ZxAwSBPC9fPVPNjUHswb4gCf5Ntx+cQDNtq4HsbYjTrmYmsKcB6cw6ZveSMKtvgYYgUHNv62sHqmyAPmZa+LewE7K9ogkjAXO3+siU35ws/wOkQJ5mQjKpgbro3IDA5cG9Eb/9y9fK0Aw3wxjuKh2N80jicBEiABEiABEiCBRUBgPuLBbvxttyWbLmOx2EgENrzYwGLT6v0UG5tZ/AwbfpzDpgXZv9vze83lcE4cNv/fXgOv+a+P62ED7L++N4KAOdhuQhiHFCBswAv5MnivBzFkIxa4Ps5j7wnnwfn8JnGF5ptvnPe+7b3ku0/MFylFdv7emgp7bxAYlr29Z+89FjpHoev6ozD++c/HHI81D4vgHxbeAgmQAAmQAAmQwOIkMF/xsDip8K4qSYDioZL0eW0SIAESIAESIAESmIEAxQMfD9cIUDy4tiKcDwmQAAmQAAmQAAlkCVA88FFwjQDFg2srwvmQAAmQAAmQAAmQAMUDnwFHCVA8OLownBYJkAAJkAAJkAAJMPLAZ8A1AhQPrq0I50MCJEACJEACJEACjDzwGXCUAMWDowvDaZEACZAACZAACZAAIw98BlwjQPHg2opwPiRAAiRAAiRAAiTAyAOfAUcJUDw4ujCcFgmQAAmQAAmQAAkw8sBnwDUCFA+urQjnQwIkQAIkQAIkQAKMPPAZcJQAxYOjC8NpkQAJkAAJkAAJkAAjD3wGXCPw/wG0jY8DA2yG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992755" y="65088"/>
            <a:ext cx="4681537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света</a:t>
            </a:r>
          </a:p>
        </p:txBody>
      </p:sp>
      <p:pic>
        <p:nvPicPr>
          <p:cNvPr id="37891" name="Picture 5" descr="отражение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0800"/>
            <a:ext cx="3771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отражение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924175"/>
            <a:ext cx="4476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793110" y="880920"/>
            <a:ext cx="43508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Зеркальное отражение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гладкая поверхность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75342" y="864250"/>
            <a:ext cx="482870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Рассеянное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отражение (диффузное)</a:t>
            </a: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шероховатая поверхность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9154" name="Picture 2" descr="https://1posvetu.ru/wp-content/uploads/2016/09/diffuse-reflectance-650x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" y="2590800"/>
            <a:ext cx="8717526" cy="38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294" y="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Плоское зеркало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1" name="TextBox 15380"/>
          <p:cNvSpPr txBox="1"/>
          <p:nvPr/>
        </p:nvSpPr>
        <p:spPr>
          <a:xfrm>
            <a:off x="135892" y="506830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Изображение: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прямое, мнимое, зеркальное, равное.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Археологи обнаружили первые небольшие зеркала из олова, золота и платины, относящиеся к эпохе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Бронзы 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IV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век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н.э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Современную историю зеркал отсчитывают с XIII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века.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98" y="548680"/>
            <a:ext cx="946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Плоское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зеркало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− 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тело с полированной или покрытой отражающим слоем (серебро, золото, алюминий и т. д.)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поверхностью.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009"/>
            <a:ext cx="7111728" cy="33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22" y="1556792"/>
            <a:ext cx="2458057" cy="35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8" y="176598"/>
            <a:ext cx="7106732" cy="33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692931"/>
                <a:ext cx="864096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Для наблюдения изображения важна только часть зеркала (АС), от которой лучи после отражения попадают непосредственно в глаз. </a:t>
                </a:r>
              </a:p>
              <a:p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С уменьшением зеркала, уменьшается та область пространства откуда можно видеть изображение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0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Эта часть пространства называется </a:t>
                </a:r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область видения.</a:t>
                </a:r>
                <a:endParaRPr lang="ru-RU" sz="28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92931"/>
                <a:ext cx="8640960" cy="2369880"/>
              </a:xfrm>
              <a:prstGeom prst="rect">
                <a:avLst/>
              </a:prstGeom>
              <a:blipFill rotWithShape="1">
                <a:blip r:embed="rId3"/>
                <a:stretch>
                  <a:fillRect l="-1129" t="-2057" r="-1764" b="-7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8" y="260648"/>
            <a:ext cx="8164975" cy="330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26231" cy="534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294" y="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Сферическое  зеркало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1" name="TextBox 15380"/>
          <p:cNvSpPr txBox="1"/>
          <p:nvPr/>
        </p:nvSpPr>
        <p:spPr>
          <a:xfrm>
            <a:off x="117120" y="4124053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- оптический центр зеркала.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Центр сферы, из которой вырезан сегмент.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P -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полюс зеркала.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Вершина сферического сегмента.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OP –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главная оптическая ось.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OK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– побочная оптическая ось.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F –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главный фокус.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FD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– фокальная плоскость.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98" y="548680"/>
            <a:ext cx="899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Сферическое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зеркало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− это зеркально отражающая поверхность  тела , имеющую форму сферического сегмента.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266429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47308"/>
            <a:ext cx="2166368" cy="231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86" y="1307592"/>
            <a:ext cx="2543638" cy="29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07704" y="169496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815827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Преломление- это явление, при котором световой луч, подойдя к границе раздела двух сред, проходит во вторую среду и  может изменить свое направление. 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7111" name="Picture 7" descr="https://upload.wikimedia.org/wikipedia/commons/thumb/1/13/F%C3%A9nyt%C3%B6r%C3%A9s.jpg/800px-F%C3%A9nyt%C3%B6r%C3%A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3098"/>
            <a:ext cx="4360183" cy="34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1907704" y="169496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67005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преломления света: 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луч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падающий на поверхность, луч преломленный и перпендикуляр, восставленный в точке падения лежат в одной плоскости; </a:t>
            </a:r>
            <a:endParaRPr lang="ru-RU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отношения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синуса угла падения к синусу угла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преломления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есть величина постоянная для данных двух сред.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08326"/>
              </p:ext>
            </p:extLst>
          </p:nvPr>
        </p:nvGraphicFramePr>
        <p:xfrm>
          <a:off x="2411760" y="3813073"/>
          <a:ext cx="20574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" name="Формула" r:id="rId3" imgW="622080" imgH="419040" progId="Equation.3">
                  <p:embed/>
                </p:oleObj>
              </mc:Choice>
              <mc:Fallback>
                <p:oleObj name="Формула" r:id="rId3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13073"/>
                        <a:ext cx="20574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4048" y="4941168"/>
            <a:ext cx="381642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24128" y="3637479"/>
            <a:ext cx="1080120" cy="130368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04248" y="3637479"/>
            <a:ext cx="0" cy="288786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04248" y="4941168"/>
            <a:ext cx="720502" cy="158417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6267457" y="4073423"/>
            <a:ext cx="504825" cy="431800"/>
            <a:chOff x="1655" y="3113"/>
            <a:chExt cx="318" cy="272"/>
          </a:xfrm>
        </p:grpSpPr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792" y="3249"/>
              <a:ext cx="181" cy="136"/>
            </a:xfrm>
            <a:custGeom>
              <a:avLst/>
              <a:gdLst>
                <a:gd name="T0" fmla="*/ 0 w 136"/>
                <a:gd name="T1" fmla="*/ 356 h 52"/>
                <a:gd name="T2" fmla="*/ 81 w 136"/>
                <a:gd name="T3" fmla="*/ 47 h 52"/>
                <a:gd name="T4" fmla="*/ 241 w 136"/>
                <a:gd name="T5" fmla="*/ 47 h 52"/>
                <a:gd name="T6" fmla="*/ 0 60000 65536"/>
                <a:gd name="T7" fmla="*/ 0 60000 65536"/>
                <a:gd name="T8" fmla="*/ 0 60000 65536"/>
                <a:gd name="T9" fmla="*/ 0 w 136"/>
                <a:gd name="T10" fmla="*/ 0 h 52"/>
                <a:gd name="T11" fmla="*/ 136 w 136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52">
                  <a:moveTo>
                    <a:pt x="0" y="52"/>
                  </a:moveTo>
                  <a:cubicBezTo>
                    <a:pt x="11" y="33"/>
                    <a:pt x="23" y="14"/>
                    <a:pt x="46" y="7"/>
                  </a:cubicBezTo>
                  <a:cubicBezTo>
                    <a:pt x="69" y="0"/>
                    <a:pt x="102" y="3"/>
                    <a:pt x="136" y="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7" name="Object 22"/>
            <p:cNvGraphicFramePr>
              <a:graphicFrameLocks noChangeAspect="1"/>
            </p:cNvGraphicFramePr>
            <p:nvPr/>
          </p:nvGraphicFramePr>
          <p:xfrm>
            <a:off x="1655" y="3113"/>
            <a:ext cx="22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7" name="Формула" r:id="rId5" imgW="152280" imgH="139680" progId="Equation.3">
                    <p:embed/>
                  </p:oleObj>
                </mc:Choice>
                <mc:Fallback>
                  <p:oleObj name="Формула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113"/>
                          <a:ext cx="227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36"/>
          <p:cNvGrpSpPr>
            <a:grpSpLocks/>
          </p:cNvGrpSpPr>
          <p:nvPr/>
        </p:nvGrpSpPr>
        <p:grpSpPr bwMode="auto">
          <a:xfrm>
            <a:off x="6772283" y="5417016"/>
            <a:ext cx="354013" cy="412750"/>
            <a:chOff x="1967" y="3806"/>
            <a:chExt cx="223" cy="260"/>
          </a:xfrm>
        </p:grpSpPr>
        <p:grpSp>
          <p:nvGrpSpPr>
            <p:cNvPr id="49" name="Group 34"/>
            <p:cNvGrpSpPr>
              <a:grpSpLocks/>
            </p:cNvGrpSpPr>
            <p:nvPr/>
          </p:nvGrpSpPr>
          <p:grpSpPr bwMode="auto">
            <a:xfrm rot="8471510">
              <a:off x="1967" y="3806"/>
              <a:ext cx="148" cy="71"/>
              <a:chOff x="2018" y="3376"/>
              <a:chExt cx="182" cy="99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2018" y="3423"/>
                <a:ext cx="136" cy="52"/>
              </a:xfrm>
              <a:custGeom>
                <a:avLst/>
                <a:gdLst>
                  <a:gd name="T0" fmla="*/ 0 w 136"/>
                  <a:gd name="T1" fmla="*/ 7 h 52"/>
                  <a:gd name="T2" fmla="*/ 91 w 136"/>
                  <a:gd name="T3" fmla="*/ 7 h 52"/>
                  <a:gd name="T4" fmla="*/ 136 w 136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52"/>
                  <a:gd name="T11" fmla="*/ 136 w 13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52">
                    <a:moveTo>
                      <a:pt x="0" y="7"/>
                    </a:moveTo>
                    <a:cubicBezTo>
                      <a:pt x="34" y="3"/>
                      <a:pt x="68" y="0"/>
                      <a:pt x="91" y="7"/>
                    </a:cubicBezTo>
                    <a:cubicBezTo>
                      <a:pt x="114" y="14"/>
                      <a:pt x="125" y="33"/>
                      <a:pt x="136" y="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2018" y="3376"/>
                <a:ext cx="182" cy="54"/>
              </a:xfrm>
              <a:custGeom>
                <a:avLst/>
                <a:gdLst>
                  <a:gd name="T0" fmla="*/ 0 w 182"/>
                  <a:gd name="T1" fmla="*/ 8 h 54"/>
                  <a:gd name="T2" fmla="*/ 91 w 182"/>
                  <a:gd name="T3" fmla="*/ 8 h 54"/>
                  <a:gd name="T4" fmla="*/ 182 w 182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54"/>
                  <a:gd name="T11" fmla="*/ 182 w 18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54">
                    <a:moveTo>
                      <a:pt x="0" y="8"/>
                    </a:moveTo>
                    <a:cubicBezTo>
                      <a:pt x="30" y="4"/>
                      <a:pt x="61" y="0"/>
                      <a:pt x="91" y="8"/>
                    </a:cubicBezTo>
                    <a:cubicBezTo>
                      <a:pt x="121" y="16"/>
                      <a:pt x="151" y="35"/>
                      <a:pt x="18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50" name="Object 23"/>
            <p:cNvGraphicFramePr>
              <a:graphicFrameLocks noChangeAspect="1"/>
            </p:cNvGraphicFramePr>
            <p:nvPr/>
          </p:nvGraphicFramePr>
          <p:xfrm>
            <a:off x="2034" y="3862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8" name="Формула" r:id="rId7" imgW="126720" imgH="164880" progId="Equation.3">
                    <p:embed/>
                  </p:oleObj>
                </mc:Choice>
                <mc:Fallback>
                  <p:oleObj name="Формула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4" y="3862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5020434"/>
                <a:ext cx="485982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  <m:r>
                      <a:rPr lang="ru-RU" sz="2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−угол падения</m:t>
                    </m:r>
                  </m:oMath>
                </a14:m>
                <a:r>
                  <a:rPr lang="ru-RU" sz="2400" i="1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ea typeface="Cambria Math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𝜸</m:t>
                    </m:r>
                    <m:r>
                      <a:rPr lang="ru-RU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−угол преломления</m:t>
                    </m:r>
                  </m:oMath>
                </a14:m>
                <a:r>
                  <a:rPr lang="ru-RU" sz="2400" b="1" i="1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ea typeface="Cambria Math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n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– относительный показатель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преломления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двух сред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20434"/>
                <a:ext cx="4859821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2008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4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417987"/>
              </p:ext>
            </p:extLst>
          </p:nvPr>
        </p:nvGraphicFramePr>
        <p:xfrm>
          <a:off x="268662" y="4581128"/>
          <a:ext cx="36195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0" name="Формула" r:id="rId3" imgW="1333440" imgH="431640" progId="Equation.3">
                  <p:embed/>
                </p:oleObj>
              </mc:Choice>
              <mc:Fallback>
                <p:oleObj name="Формула" r:id="rId3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62" y="4581128"/>
                        <a:ext cx="36195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250825" y="981076"/>
            <a:ext cx="3744913" cy="2833688"/>
            <a:chOff x="158" y="618"/>
            <a:chExt cx="2359" cy="1785"/>
          </a:xfrm>
        </p:grpSpPr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249" y="1571"/>
              <a:ext cx="226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>
              <a:off x="1292" y="664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567" y="1072"/>
              <a:ext cx="2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>
              <a:off x="295" y="891"/>
              <a:ext cx="997" cy="6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>
              <a:off x="1292" y="1571"/>
              <a:ext cx="409" cy="7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54" name="Group 13"/>
            <p:cNvGrpSpPr>
              <a:grpSpLocks/>
            </p:cNvGrpSpPr>
            <p:nvPr/>
          </p:nvGrpSpPr>
          <p:grpSpPr bwMode="auto">
            <a:xfrm>
              <a:off x="974" y="1163"/>
              <a:ext cx="318" cy="272"/>
              <a:chOff x="1655" y="3113"/>
              <a:chExt cx="318" cy="272"/>
            </a:xfrm>
          </p:grpSpPr>
          <p:sp>
            <p:nvSpPr>
              <p:cNvPr id="10266" name="Freeform 14"/>
              <p:cNvSpPr>
                <a:spLocks/>
              </p:cNvSpPr>
              <p:nvPr/>
            </p:nvSpPr>
            <p:spPr bwMode="auto">
              <a:xfrm>
                <a:off x="1792" y="3249"/>
                <a:ext cx="181" cy="136"/>
              </a:xfrm>
              <a:custGeom>
                <a:avLst/>
                <a:gdLst>
                  <a:gd name="T0" fmla="*/ 0 w 136"/>
                  <a:gd name="T1" fmla="*/ 356 h 52"/>
                  <a:gd name="T2" fmla="*/ 81 w 136"/>
                  <a:gd name="T3" fmla="*/ 47 h 52"/>
                  <a:gd name="T4" fmla="*/ 241 w 136"/>
                  <a:gd name="T5" fmla="*/ 47 h 52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52"/>
                  <a:gd name="T11" fmla="*/ 136 w 13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52">
                    <a:moveTo>
                      <a:pt x="0" y="52"/>
                    </a:moveTo>
                    <a:cubicBezTo>
                      <a:pt x="11" y="33"/>
                      <a:pt x="23" y="14"/>
                      <a:pt x="46" y="7"/>
                    </a:cubicBezTo>
                    <a:cubicBezTo>
                      <a:pt x="69" y="0"/>
                      <a:pt x="102" y="3"/>
                      <a:pt x="136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245" name="Object 15"/>
              <p:cNvGraphicFramePr>
                <a:graphicFrameLocks noChangeAspect="1"/>
              </p:cNvGraphicFramePr>
              <p:nvPr/>
            </p:nvGraphicFramePr>
            <p:xfrm>
              <a:off x="1655" y="3113"/>
              <a:ext cx="22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51" name="Формула" r:id="rId5" imgW="152280" imgH="139680" progId="Equation.3">
                      <p:embed/>
                    </p:oleObj>
                  </mc:Choice>
                  <mc:Fallback>
                    <p:oleObj name="Формула" r:id="rId5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3113"/>
                            <a:ext cx="227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55" name="Group 16"/>
            <p:cNvGrpSpPr>
              <a:grpSpLocks/>
            </p:cNvGrpSpPr>
            <p:nvPr/>
          </p:nvGrpSpPr>
          <p:grpSpPr bwMode="auto">
            <a:xfrm>
              <a:off x="1286" y="1856"/>
              <a:ext cx="223" cy="260"/>
              <a:chOff x="1967" y="3806"/>
              <a:chExt cx="223" cy="260"/>
            </a:xfrm>
          </p:grpSpPr>
          <p:grpSp>
            <p:nvGrpSpPr>
              <p:cNvPr id="10263" name="Group 17"/>
              <p:cNvGrpSpPr>
                <a:grpSpLocks/>
              </p:cNvGrpSpPr>
              <p:nvPr/>
            </p:nvGrpSpPr>
            <p:grpSpPr bwMode="auto">
              <a:xfrm rot="8471510">
                <a:off x="1967" y="3806"/>
                <a:ext cx="148" cy="71"/>
                <a:chOff x="2018" y="3376"/>
                <a:chExt cx="182" cy="99"/>
              </a:xfrm>
            </p:grpSpPr>
            <p:sp>
              <p:nvSpPr>
                <p:cNvPr id="10264" name="Freeform 18"/>
                <p:cNvSpPr>
                  <a:spLocks/>
                </p:cNvSpPr>
                <p:nvPr/>
              </p:nvSpPr>
              <p:spPr bwMode="auto">
                <a:xfrm>
                  <a:off x="2018" y="3423"/>
                  <a:ext cx="136" cy="52"/>
                </a:xfrm>
                <a:custGeom>
                  <a:avLst/>
                  <a:gdLst>
                    <a:gd name="T0" fmla="*/ 0 w 136"/>
                    <a:gd name="T1" fmla="*/ 7 h 52"/>
                    <a:gd name="T2" fmla="*/ 91 w 136"/>
                    <a:gd name="T3" fmla="*/ 7 h 52"/>
                    <a:gd name="T4" fmla="*/ 136 w 136"/>
                    <a:gd name="T5" fmla="*/ 52 h 52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52"/>
                    <a:gd name="T11" fmla="*/ 136 w 136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52">
                      <a:moveTo>
                        <a:pt x="0" y="7"/>
                      </a:moveTo>
                      <a:cubicBezTo>
                        <a:pt x="34" y="3"/>
                        <a:pt x="68" y="0"/>
                        <a:pt x="91" y="7"/>
                      </a:cubicBezTo>
                      <a:cubicBezTo>
                        <a:pt x="114" y="14"/>
                        <a:pt x="125" y="33"/>
                        <a:pt x="136" y="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5" name="Freeform 19"/>
                <p:cNvSpPr>
                  <a:spLocks/>
                </p:cNvSpPr>
                <p:nvPr/>
              </p:nvSpPr>
              <p:spPr bwMode="auto">
                <a:xfrm>
                  <a:off x="2018" y="3376"/>
                  <a:ext cx="182" cy="54"/>
                </a:xfrm>
                <a:custGeom>
                  <a:avLst/>
                  <a:gdLst>
                    <a:gd name="T0" fmla="*/ 0 w 182"/>
                    <a:gd name="T1" fmla="*/ 8 h 54"/>
                    <a:gd name="T2" fmla="*/ 91 w 182"/>
                    <a:gd name="T3" fmla="*/ 8 h 54"/>
                    <a:gd name="T4" fmla="*/ 182 w 182"/>
                    <a:gd name="T5" fmla="*/ 54 h 54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54"/>
                    <a:gd name="T11" fmla="*/ 182 w 182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54">
                      <a:moveTo>
                        <a:pt x="0" y="8"/>
                      </a:moveTo>
                      <a:cubicBezTo>
                        <a:pt x="30" y="4"/>
                        <a:pt x="61" y="0"/>
                        <a:pt x="91" y="8"/>
                      </a:cubicBezTo>
                      <a:cubicBezTo>
                        <a:pt x="121" y="16"/>
                        <a:pt x="151" y="35"/>
                        <a:pt x="182" y="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0244" name="Object 20"/>
              <p:cNvGraphicFramePr>
                <a:graphicFrameLocks noChangeAspect="1"/>
              </p:cNvGraphicFramePr>
              <p:nvPr/>
            </p:nvGraphicFramePr>
            <p:xfrm>
              <a:off x="2033" y="3861"/>
              <a:ext cx="157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52" name="Формула" r:id="rId7" imgW="126720" imgH="164880" progId="Equation.3">
                      <p:embed/>
                    </p:oleObj>
                  </mc:Choice>
                  <mc:Fallback>
                    <p:oleObj name="Формула" r:id="rId7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3" y="3861"/>
                            <a:ext cx="157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56" name="Text Box 21"/>
            <p:cNvSpPr txBox="1">
              <a:spLocks noChangeArrowheads="1"/>
            </p:cNvSpPr>
            <p:nvPr/>
          </p:nvSpPr>
          <p:spPr bwMode="auto">
            <a:xfrm>
              <a:off x="1020" y="157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</a:p>
          </p:txBody>
        </p:sp>
        <p:sp>
          <p:nvSpPr>
            <p:cNvPr id="10257" name="Text Box 22"/>
            <p:cNvSpPr txBox="1">
              <a:spLocks noChangeArrowheads="1"/>
            </p:cNvSpPr>
            <p:nvPr/>
          </p:nvSpPr>
          <p:spPr bwMode="auto">
            <a:xfrm>
              <a:off x="1701" y="211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dirty="0" smtClean="0"/>
                <a:t>А</a:t>
              </a:r>
              <a:r>
                <a:rPr lang="ru-RU" sz="1600" b="1" dirty="0" smtClean="0"/>
                <a:t>2</a:t>
              </a:r>
              <a:endParaRPr lang="ru-RU" sz="1600" b="1" dirty="0"/>
            </a:p>
          </p:txBody>
        </p:sp>
        <p:sp>
          <p:nvSpPr>
            <p:cNvPr id="10258" name="Text Box 23"/>
            <p:cNvSpPr txBox="1">
              <a:spLocks noChangeArrowheads="1"/>
            </p:cNvSpPr>
            <p:nvPr/>
          </p:nvSpPr>
          <p:spPr bwMode="auto">
            <a:xfrm>
              <a:off x="295" y="61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dirty="0" smtClean="0"/>
                <a:t>А</a:t>
              </a:r>
              <a:r>
                <a:rPr lang="ru-RU" sz="1600" b="1" dirty="0" smtClean="0"/>
                <a:t>1</a:t>
              </a:r>
              <a:endParaRPr lang="ru-RU" sz="1600" b="1" dirty="0"/>
            </a:p>
          </p:txBody>
        </p:sp>
        <p:sp>
          <p:nvSpPr>
            <p:cNvPr id="10259" name="Text Box 24"/>
            <p:cNvSpPr txBox="1">
              <a:spLocks noChangeArrowheads="1"/>
            </p:cNvSpPr>
            <p:nvPr/>
          </p:nvSpPr>
          <p:spPr bwMode="auto">
            <a:xfrm>
              <a:off x="158" y="1253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М</a:t>
              </a:r>
            </a:p>
          </p:txBody>
        </p:sp>
        <p:sp>
          <p:nvSpPr>
            <p:cNvPr id="10260" name="Text Box 25"/>
            <p:cNvSpPr txBox="1">
              <a:spLocks noChangeArrowheads="1"/>
            </p:cNvSpPr>
            <p:nvPr/>
          </p:nvSpPr>
          <p:spPr bwMode="auto">
            <a:xfrm>
              <a:off x="2245" y="125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N</a:t>
              </a:r>
              <a:endParaRPr lang="ru-RU" b="1">
                <a:latin typeface="Arial" charset="0"/>
              </a:endParaRPr>
            </a:p>
          </p:txBody>
        </p:sp>
      </p:grpSp>
      <p:graphicFrame>
        <p:nvGraphicFramePr>
          <p:cNvPr id="1024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7881"/>
              </p:ext>
            </p:extLst>
          </p:nvPr>
        </p:nvGraphicFramePr>
        <p:xfrm>
          <a:off x="4263522" y="3455989"/>
          <a:ext cx="3929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" name="Формула" r:id="rId9" imgW="1320480" imgH="241200" progId="Equation.3">
                  <p:embed/>
                </p:oleObj>
              </mc:Choice>
              <mc:Fallback>
                <p:oleObj name="Формула" r:id="rId9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522" y="3455989"/>
                        <a:ext cx="392906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47618" y="0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7944" y="981075"/>
                <a:ext cx="4968552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Пусть первая среда – вакуум.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ср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8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абсолютный показатель преломления среды</a:t>
                </a:r>
                <a:r>
                  <a:rPr lang="en-US" sz="28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81075"/>
                <a:ext cx="4968552" cy="2250296"/>
              </a:xfrm>
              <a:prstGeom prst="rect">
                <a:avLst/>
              </a:prstGeom>
              <a:blipFill rotWithShape="1">
                <a:blip r:embed="rId11"/>
                <a:stretch>
                  <a:fillRect l="-2577" t="-2710" b="-7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00338" y="1054101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0338" y="2597077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263164" y="5517232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относительный </a:t>
                </a: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показатель преломления среды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164" y="5517232"/>
                <a:ext cx="4572000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1200" t="-5660" b="-16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4" name="Group 44"/>
          <p:cNvGrpSpPr>
            <a:grpSpLocks/>
          </p:cNvGrpSpPr>
          <p:nvPr/>
        </p:nvGrpSpPr>
        <p:grpSpPr bwMode="auto">
          <a:xfrm>
            <a:off x="250825" y="981076"/>
            <a:ext cx="3744913" cy="2833688"/>
            <a:chOff x="158" y="618"/>
            <a:chExt cx="2359" cy="1785"/>
          </a:xfrm>
        </p:grpSpPr>
        <p:sp>
          <p:nvSpPr>
            <p:cNvPr id="9227" name="Line 6"/>
            <p:cNvSpPr>
              <a:spLocks noChangeShapeType="1"/>
            </p:cNvSpPr>
            <p:nvPr/>
          </p:nvSpPr>
          <p:spPr bwMode="auto">
            <a:xfrm>
              <a:off x="249" y="1571"/>
              <a:ext cx="226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1292" y="664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8"/>
            <p:cNvSpPr>
              <a:spLocks noChangeShapeType="1"/>
            </p:cNvSpPr>
            <p:nvPr/>
          </p:nvSpPr>
          <p:spPr bwMode="auto">
            <a:xfrm>
              <a:off x="567" y="1072"/>
              <a:ext cx="2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295" y="891"/>
              <a:ext cx="997" cy="6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>
              <a:off x="1292" y="1571"/>
              <a:ext cx="409" cy="7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2" name="Group 19"/>
            <p:cNvGrpSpPr>
              <a:grpSpLocks/>
            </p:cNvGrpSpPr>
            <p:nvPr/>
          </p:nvGrpSpPr>
          <p:grpSpPr bwMode="auto">
            <a:xfrm>
              <a:off x="974" y="1163"/>
              <a:ext cx="318" cy="272"/>
              <a:chOff x="1655" y="3113"/>
              <a:chExt cx="318" cy="272"/>
            </a:xfrm>
          </p:grpSpPr>
          <p:sp>
            <p:nvSpPr>
              <p:cNvPr id="9244" name="Freeform 20"/>
              <p:cNvSpPr>
                <a:spLocks/>
              </p:cNvSpPr>
              <p:nvPr/>
            </p:nvSpPr>
            <p:spPr bwMode="auto">
              <a:xfrm>
                <a:off x="1792" y="3249"/>
                <a:ext cx="181" cy="136"/>
              </a:xfrm>
              <a:custGeom>
                <a:avLst/>
                <a:gdLst>
                  <a:gd name="T0" fmla="*/ 0 w 136"/>
                  <a:gd name="T1" fmla="*/ 356 h 52"/>
                  <a:gd name="T2" fmla="*/ 81 w 136"/>
                  <a:gd name="T3" fmla="*/ 47 h 52"/>
                  <a:gd name="T4" fmla="*/ 241 w 136"/>
                  <a:gd name="T5" fmla="*/ 47 h 52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52"/>
                  <a:gd name="T11" fmla="*/ 136 w 13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52">
                    <a:moveTo>
                      <a:pt x="0" y="52"/>
                    </a:moveTo>
                    <a:cubicBezTo>
                      <a:pt x="11" y="33"/>
                      <a:pt x="23" y="14"/>
                      <a:pt x="46" y="7"/>
                    </a:cubicBezTo>
                    <a:cubicBezTo>
                      <a:pt x="69" y="0"/>
                      <a:pt x="102" y="3"/>
                      <a:pt x="136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9220" name="Object 21"/>
              <p:cNvGraphicFramePr>
                <a:graphicFrameLocks noChangeAspect="1"/>
              </p:cNvGraphicFramePr>
              <p:nvPr/>
            </p:nvGraphicFramePr>
            <p:xfrm>
              <a:off x="1655" y="3113"/>
              <a:ext cx="22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36" name="Формула" r:id="rId3" imgW="152280" imgH="139680" progId="Equation.3">
                      <p:embed/>
                    </p:oleObj>
                  </mc:Choice>
                  <mc:Fallback>
                    <p:oleObj name="Формула" r:id="rId3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3113"/>
                            <a:ext cx="227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233" name="Group 22"/>
            <p:cNvGrpSpPr>
              <a:grpSpLocks/>
            </p:cNvGrpSpPr>
            <p:nvPr/>
          </p:nvGrpSpPr>
          <p:grpSpPr bwMode="auto">
            <a:xfrm>
              <a:off x="1286" y="1856"/>
              <a:ext cx="223" cy="260"/>
              <a:chOff x="1967" y="3806"/>
              <a:chExt cx="223" cy="260"/>
            </a:xfrm>
          </p:grpSpPr>
          <p:grpSp>
            <p:nvGrpSpPr>
              <p:cNvPr id="9241" name="Group 23"/>
              <p:cNvGrpSpPr>
                <a:grpSpLocks/>
              </p:cNvGrpSpPr>
              <p:nvPr/>
            </p:nvGrpSpPr>
            <p:grpSpPr bwMode="auto">
              <a:xfrm rot="8471510">
                <a:off x="1967" y="3806"/>
                <a:ext cx="148" cy="71"/>
                <a:chOff x="2018" y="3376"/>
                <a:chExt cx="182" cy="99"/>
              </a:xfrm>
            </p:grpSpPr>
            <p:sp>
              <p:nvSpPr>
                <p:cNvPr id="9242" name="Freeform 24"/>
                <p:cNvSpPr>
                  <a:spLocks/>
                </p:cNvSpPr>
                <p:nvPr/>
              </p:nvSpPr>
              <p:spPr bwMode="auto">
                <a:xfrm>
                  <a:off x="2018" y="3423"/>
                  <a:ext cx="136" cy="52"/>
                </a:xfrm>
                <a:custGeom>
                  <a:avLst/>
                  <a:gdLst>
                    <a:gd name="T0" fmla="*/ 0 w 136"/>
                    <a:gd name="T1" fmla="*/ 7 h 52"/>
                    <a:gd name="T2" fmla="*/ 91 w 136"/>
                    <a:gd name="T3" fmla="*/ 7 h 52"/>
                    <a:gd name="T4" fmla="*/ 136 w 136"/>
                    <a:gd name="T5" fmla="*/ 52 h 52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52"/>
                    <a:gd name="T11" fmla="*/ 136 w 136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52">
                      <a:moveTo>
                        <a:pt x="0" y="7"/>
                      </a:moveTo>
                      <a:cubicBezTo>
                        <a:pt x="34" y="3"/>
                        <a:pt x="68" y="0"/>
                        <a:pt x="91" y="7"/>
                      </a:cubicBezTo>
                      <a:cubicBezTo>
                        <a:pt x="114" y="14"/>
                        <a:pt x="125" y="33"/>
                        <a:pt x="136" y="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3" name="Freeform 25"/>
                <p:cNvSpPr>
                  <a:spLocks/>
                </p:cNvSpPr>
                <p:nvPr/>
              </p:nvSpPr>
              <p:spPr bwMode="auto">
                <a:xfrm>
                  <a:off x="2018" y="3376"/>
                  <a:ext cx="182" cy="54"/>
                </a:xfrm>
                <a:custGeom>
                  <a:avLst/>
                  <a:gdLst>
                    <a:gd name="T0" fmla="*/ 0 w 182"/>
                    <a:gd name="T1" fmla="*/ 8 h 54"/>
                    <a:gd name="T2" fmla="*/ 91 w 182"/>
                    <a:gd name="T3" fmla="*/ 8 h 54"/>
                    <a:gd name="T4" fmla="*/ 182 w 182"/>
                    <a:gd name="T5" fmla="*/ 54 h 54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54"/>
                    <a:gd name="T11" fmla="*/ 182 w 182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54">
                      <a:moveTo>
                        <a:pt x="0" y="8"/>
                      </a:moveTo>
                      <a:cubicBezTo>
                        <a:pt x="30" y="4"/>
                        <a:pt x="61" y="0"/>
                        <a:pt x="91" y="8"/>
                      </a:cubicBezTo>
                      <a:cubicBezTo>
                        <a:pt x="121" y="16"/>
                        <a:pt x="151" y="35"/>
                        <a:pt x="182" y="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9219" name="Object 26"/>
              <p:cNvGraphicFramePr>
                <a:graphicFrameLocks noChangeAspect="1"/>
              </p:cNvGraphicFramePr>
              <p:nvPr/>
            </p:nvGraphicFramePr>
            <p:xfrm>
              <a:off x="2033" y="3861"/>
              <a:ext cx="157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37" name="Формула" r:id="rId5" imgW="126720" imgH="164880" progId="Equation.3">
                      <p:embed/>
                    </p:oleObj>
                  </mc:Choice>
                  <mc:Fallback>
                    <p:oleObj name="Формула" r:id="rId5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3" y="3861"/>
                            <a:ext cx="157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34" name="Text Box 27"/>
            <p:cNvSpPr txBox="1">
              <a:spLocks noChangeArrowheads="1"/>
            </p:cNvSpPr>
            <p:nvPr/>
          </p:nvSpPr>
          <p:spPr bwMode="auto">
            <a:xfrm>
              <a:off x="1020" y="157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1701" y="211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  <a:r>
                <a:rPr lang="ru-RU" sz="1600" b="1"/>
                <a:t>2</a:t>
              </a:r>
            </a:p>
          </p:txBody>
        </p:sp>
        <p:sp>
          <p:nvSpPr>
            <p:cNvPr id="9236" name="Text Box 30"/>
            <p:cNvSpPr txBox="1">
              <a:spLocks noChangeArrowheads="1"/>
            </p:cNvSpPr>
            <p:nvPr/>
          </p:nvSpPr>
          <p:spPr bwMode="auto">
            <a:xfrm>
              <a:off x="295" y="61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  <a:r>
                <a:rPr lang="ru-RU" sz="1600" b="1"/>
                <a:t>1</a:t>
              </a:r>
            </a:p>
          </p:txBody>
        </p:sp>
        <p:sp>
          <p:nvSpPr>
            <p:cNvPr id="9237" name="Text Box 35"/>
            <p:cNvSpPr txBox="1">
              <a:spLocks noChangeArrowheads="1"/>
            </p:cNvSpPr>
            <p:nvPr/>
          </p:nvSpPr>
          <p:spPr bwMode="auto">
            <a:xfrm>
              <a:off x="158" y="1253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М</a:t>
              </a:r>
            </a:p>
          </p:txBody>
        </p:sp>
        <p:sp>
          <p:nvSpPr>
            <p:cNvPr id="9238" name="Text Box 37"/>
            <p:cNvSpPr txBox="1">
              <a:spLocks noChangeArrowheads="1"/>
            </p:cNvSpPr>
            <p:nvPr/>
          </p:nvSpPr>
          <p:spPr bwMode="auto">
            <a:xfrm>
              <a:off x="2245" y="125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N</a:t>
              </a:r>
              <a:endParaRPr lang="ru-RU" b="1">
                <a:latin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00338" y="1054101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0338" y="2597077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332656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Так как скорость света в вакууме (воздухе) максимальна, то при переходе света из воздуха в любую другую среду скорость его уменьшается, а значит абсолютный показатель преломления увеличивается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 smtClean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8624" y="4029165"/>
                <a:ext cx="86438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При </a:t>
                </a:r>
                <a:r>
                  <a:rPr lang="ru-RU" sz="2400" dirty="0">
                    <a:latin typeface="Georgia" pitchFamily="18" charset="0"/>
                  </a:rPr>
                  <a:t>переходе света из </a:t>
                </a:r>
                <a:r>
                  <a:rPr lang="ru-RU" sz="2400" dirty="0" smtClean="0">
                    <a:latin typeface="Georgia" pitchFamily="18" charset="0"/>
                  </a:rPr>
                  <a:t>оптически менее плотной среды в среду оптически более плотную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4" y="4029165"/>
                <a:ext cx="8643856" cy="1323439"/>
              </a:xfrm>
              <a:prstGeom prst="rect">
                <a:avLst/>
              </a:prstGeom>
              <a:blipFill rotWithShape="1">
                <a:blip r:embed="rId8"/>
                <a:stretch>
                  <a:fillRect l="-1128" t="-3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50825" y="5320338"/>
                <a:ext cx="864385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При </a:t>
                </a:r>
                <a:r>
                  <a:rPr lang="ru-RU" sz="2400" dirty="0">
                    <a:latin typeface="Georgia" pitchFamily="18" charset="0"/>
                  </a:rPr>
                  <a:t>переходе света из </a:t>
                </a:r>
                <a:r>
                  <a:rPr lang="ru-RU" sz="2400" dirty="0" smtClean="0">
                    <a:latin typeface="Georgia" pitchFamily="18" charset="0"/>
                  </a:rPr>
                  <a:t>оптически более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:r>
                  <a:rPr lang="ru-RU" sz="2400" dirty="0" smtClean="0">
                    <a:latin typeface="Georgia" pitchFamily="18" charset="0"/>
                  </a:rPr>
                  <a:t>плотной среды в среду </a:t>
                </a:r>
                <a:r>
                  <a:rPr lang="ru-RU" sz="2400" dirty="0">
                    <a:latin typeface="Georgia" pitchFamily="18" charset="0"/>
                  </a:rPr>
                  <a:t>менее </a:t>
                </a:r>
                <a:r>
                  <a:rPr lang="ru-RU" sz="2400" dirty="0" smtClean="0">
                    <a:latin typeface="Georgia" pitchFamily="18" charset="0"/>
                  </a:rPr>
                  <a:t>оптически плотную</a:t>
                </a:r>
              </a:p>
              <a:p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32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32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</a:p>
              <a:p>
                <a:r>
                  <a:rPr lang="ru-RU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endParaRPr lang="ru-RU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5320338"/>
                <a:ext cx="8643856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1058" t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2491" y="4775491"/>
                <a:ext cx="13995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1" y="4775491"/>
                <a:ext cx="13995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1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Line 5"/>
          <p:cNvSpPr>
            <a:spLocks noChangeShapeType="1"/>
          </p:cNvSpPr>
          <p:nvPr/>
        </p:nvSpPr>
        <p:spPr bwMode="auto">
          <a:xfrm>
            <a:off x="395288" y="3717925"/>
            <a:ext cx="5976937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250825" y="3213100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5795963" y="3213100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302" name="Line 10"/>
          <p:cNvSpPr>
            <a:spLocks noChangeShapeType="1"/>
          </p:cNvSpPr>
          <p:nvPr/>
        </p:nvSpPr>
        <p:spPr bwMode="auto">
          <a:xfrm>
            <a:off x="2554288" y="2278063"/>
            <a:ext cx="1587" cy="37449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-3421720">
            <a:off x="449263" y="4860925"/>
            <a:ext cx="2808287" cy="144463"/>
            <a:chOff x="975" y="3657"/>
            <a:chExt cx="2903" cy="0"/>
          </a:xfrm>
        </p:grpSpPr>
        <p:sp>
          <p:nvSpPr>
            <p:cNvPr id="12338" name="Line 11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Line 12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-2804142">
            <a:off x="482600" y="4614863"/>
            <a:ext cx="2497138" cy="125412"/>
            <a:chOff x="975" y="3657"/>
            <a:chExt cx="2903" cy="0"/>
          </a:xfrm>
        </p:grpSpPr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-1827761">
            <a:off x="179388" y="4365625"/>
            <a:ext cx="2592387" cy="215900"/>
            <a:chOff x="975" y="3657"/>
            <a:chExt cx="2903" cy="0"/>
          </a:xfrm>
        </p:grpSpPr>
        <p:sp>
          <p:nvSpPr>
            <p:cNvPr id="12334" name="Line 18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19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1782497">
            <a:off x="1979613" y="4438650"/>
            <a:ext cx="3168650" cy="1512888"/>
            <a:chOff x="975" y="3657"/>
            <a:chExt cx="2903" cy="0"/>
          </a:xfrm>
        </p:grpSpPr>
        <p:sp>
          <p:nvSpPr>
            <p:cNvPr id="12332" name="Line 24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25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 rot="-2401816">
            <a:off x="125413" y="4581525"/>
            <a:ext cx="2809875" cy="142875"/>
            <a:chOff x="975" y="3657"/>
            <a:chExt cx="2903" cy="0"/>
          </a:xfrm>
        </p:grpSpPr>
        <p:sp>
          <p:nvSpPr>
            <p:cNvPr id="12330" name="Line 27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28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 rot="-1751710">
            <a:off x="2339975" y="2998788"/>
            <a:ext cx="3097213" cy="71437"/>
            <a:chOff x="975" y="3657"/>
            <a:chExt cx="2903" cy="0"/>
          </a:xfrm>
        </p:grpSpPr>
        <p:sp>
          <p:nvSpPr>
            <p:cNvPr id="12328" name="Line 30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Line 31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555875" y="3717925"/>
            <a:ext cx="3168650" cy="71438"/>
            <a:chOff x="975" y="3657"/>
            <a:chExt cx="2903" cy="0"/>
          </a:xfrm>
        </p:grpSpPr>
        <p:sp>
          <p:nvSpPr>
            <p:cNvPr id="12326" name="Line 33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34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-1106097">
            <a:off x="2482850" y="3214688"/>
            <a:ext cx="3403600" cy="90487"/>
            <a:chOff x="975" y="3657"/>
            <a:chExt cx="2903" cy="0"/>
          </a:xfrm>
        </p:grpSpPr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8" name="Freeform 40"/>
          <p:cNvSpPr>
            <a:spLocks/>
          </p:cNvSpPr>
          <p:nvPr/>
        </p:nvSpPr>
        <p:spPr bwMode="auto">
          <a:xfrm>
            <a:off x="1908175" y="4438650"/>
            <a:ext cx="647700" cy="249238"/>
          </a:xfrm>
          <a:custGeom>
            <a:avLst/>
            <a:gdLst>
              <a:gd name="T0" fmla="*/ 0 w 408"/>
              <a:gd name="T1" fmla="*/ 0 h 157"/>
              <a:gd name="T2" fmla="*/ 448587877 w 408"/>
              <a:gd name="T3" fmla="*/ 337701583 h 157"/>
              <a:gd name="T4" fmla="*/ 1028223839 w 408"/>
              <a:gd name="T5" fmla="*/ 342741904 h 157"/>
              <a:gd name="T6" fmla="*/ 0 60000 65536"/>
              <a:gd name="T7" fmla="*/ 0 60000 65536"/>
              <a:gd name="T8" fmla="*/ 0 60000 65536"/>
              <a:gd name="T9" fmla="*/ 0 w 408"/>
              <a:gd name="T10" fmla="*/ 0 h 157"/>
              <a:gd name="T11" fmla="*/ 408 w 4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57">
                <a:moveTo>
                  <a:pt x="0" y="0"/>
                </a:moveTo>
                <a:cubicBezTo>
                  <a:pt x="30" y="22"/>
                  <a:pt x="110" y="111"/>
                  <a:pt x="178" y="134"/>
                </a:cubicBezTo>
                <a:cubicBezTo>
                  <a:pt x="246" y="157"/>
                  <a:pt x="360" y="136"/>
                  <a:pt x="408" y="1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>
            <a:off x="2555875" y="3141663"/>
            <a:ext cx="576263" cy="433387"/>
          </a:xfrm>
          <a:custGeom>
            <a:avLst/>
            <a:gdLst>
              <a:gd name="T0" fmla="*/ 0 w 363"/>
              <a:gd name="T1" fmla="*/ 0 h 273"/>
              <a:gd name="T2" fmla="*/ 458668880 w 363"/>
              <a:gd name="T3" fmla="*/ 65523982 h 273"/>
              <a:gd name="T4" fmla="*/ 763608742 w 363"/>
              <a:gd name="T5" fmla="*/ 335179550 h 273"/>
              <a:gd name="T6" fmla="*/ 914818395 w 363"/>
              <a:gd name="T7" fmla="*/ 688000960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273"/>
              <a:gd name="T14" fmla="*/ 363 w 363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273">
                <a:moveTo>
                  <a:pt x="0" y="0"/>
                </a:moveTo>
                <a:cubicBezTo>
                  <a:pt x="30" y="4"/>
                  <a:pt x="132" y="4"/>
                  <a:pt x="182" y="26"/>
                </a:cubicBezTo>
                <a:cubicBezTo>
                  <a:pt x="232" y="48"/>
                  <a:pt x="273" y="92"/>
                  <a:pt x="303" y="133"/>
                </a:cubicBezTo>
                <a:cubicBezTo>
                  <a:pt x="333" y="174"/>
                  <a:pt x="350" y="244"/>
                  <a:pt x="363" y="27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1" name="Freeform 43"/>
          <p:cNvSpPr>
            <a:spLocks/>
          </p:cNvSpPr>
          <p:nvPr/>
        </p:nvSpPr>
        <p:spPr bwMode="auto">
          <a:xfrm>
            <a:off x="1619250" y="4508500"/>
            <a:ext cx="931863" cy="433388"/>
          </a:xfrm>
          <a:custGeom>
            <a:avLst/>
            <a:gdLst>
              <a:gd name="T0" fmla="*/ 0 w 587"/>
              <a:gd name="T1" fmla="*/ 0 h 273"/>
              <a:gd name="T2" fmla="*/ 262096381 w 587"/>
              <a:gd name="T3" fmla="*/ 352822224 h 273"/>
              <a:gd name="T4" fmla="*/ 584676519 w 587"/>
              <a:gd name="T5" fmla="*/ 567036549 h 273"/>
              <a:gd name="T6" fmla="*/ 1139111159 w 587"/>
              <a:gd name="T7" fmla="*/ 675402551 h 273"/>
              <a:gd name="T8" fmla="*/ 1479333088 w 587"/>
              <a:gd name="T9" fmla="*/ 637600974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7"/>
              <a:gd name="T16" fmla="*/ 0 h 273"/>
              <a:gd name="T17" fmla="*/ 587 w 587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7" h="273">
                <a:moveTo>
                  <a:pt x="0" y="0"/>
                </a:moveTo>
                <a:cubicBezTo>
                  <a:pt x="17" y="23"/>
                  <a:pt x="65" y="103"/>
                  <a:pt x="104" y="140"/>
                </a:cubicBezTo>
                <a:cubicBezTo>
                  <a:pt x="143" y="177"/>
                  <a:pt x="174" y="204"/>
                  <a:pt x="232" y="225"/>
                </a:cubicBezTo>
                <a:cubicBezTo>
                  <a:pt x="290" y="246"/>
                  <a:pt x="393" y="263"/>
                  <a:pt x="452" y="268"/>
                </a:cubicBezTo>
                <a:cubicBezTo>
                  <a:pt x="511" y="273"/>
                  <a:pt x="559" y="256"/>
                  <a:pt x="587" y="25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1187450" y="4510088"/>
            <a:ext cx="1368425" cy="865187"/>
          </a:xfrm>
          <a:custGeom>
            <a:avLst/>
            <a:gdLst>
              <a:gd name="T0" fmla="*/ 0 w 862"/>
              <a:gd name="T1" fmla="*/ 0 h 545"/>
              <a:gd name="T2" fmla="*/ 516632877 w 862"/>
              <a:gd name="T3" fmla="*/ 761086605 h 545"/>
              <a:gd name="T4" fmla="*/ 1053425411 w 862"/>
              <a:gd name="T5" fmla="*/ 1156750135 h 545"/>
              <a:gd name="T6" fmla="*/ 1554937156 w 862"/>
              <a:gd name="T7" fmla="*/ 1297878740 h 545"/>
              <a:gd name="T8" fmla="*/ 2147483647 w 862"/>
              <a:gd name="T9" fmla="*/ 137348335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2"/>
              <a:gd name="T16" fmla="*/ 0 h 545"/>
              <a:gd name="T17" fmla="*/ 862 w 862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2" h="545">
                <a:moveTo>
                  <a:pt x="0" y="0"/>
                </a:moveTo>
                <a:cubicBezTo>
                  <a:pt x="34" y="50"/>
                  <a:pt x="135" y="225"/>
                  <a:pt x="205" y="302"/>
                </a:cubicBezTo>
                <a:cubicBezTo>
                  <a:pt x="275" y="379"/>
                  <a:pt x="350" y="424"/>
                  <a:pt x="418" y="459"/>
                </a:cubicBezTo>
                <a:cubicBezTo>
                  <a:pt x="486" y="494"/>
                  <a:pt x="543" y="501"/>
                  <a:pt x="617" y="515"/>
                </a:cubicBezTo>
                <a:cubicBezTo>
                  <a:pt x="691" y="529"/>
                  <a:pt x="811" y="539"/>
                  <a:pt x="862" y="54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2195513" y="4294188"/>
            <a:ext cx="360362" cy="98425"/>
          </a:xfrm>
          <a:custGeom>
            <a:avLst/>
            <a:gdLst>
              <a:gd name="T0" fmla="*/ 0 w 227"/>
              <a:gd name="T1" fmla="*/ 0 h 62"/>
              <a:gd name="T2" fmla="*/ 277216828 w 227"/>
              <a:gd name="T3" fmla="*/ 136088454 h 62"/>
              <a:gd name="T4" fmla="*/ 572073926 w 227"/>
              <a:gd name="T5" fmla="*/ 115927209 h 62"/>
              <a:gd name="T6" fmla="*/ 0 60000 65536"/>
              <a:gd name="T7" fmla="*/ 0 60000 65536"/>
              <a:gd name="T8" fmla="*/ 0 60000 65536"/>
              <a:gd name="T9" fmla="*/ 0 w 227"/>
              <a:gd name="T10" fmla="*/ 0 h 62"/>
              <a:gd name="T11" fmla="*/ 227 w 22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2">
                <a:moveTo>
                  <a:pt x="0" y="0"/>
                </a:moveTo>
                <a:cubicBezTo>
                  <a:pt x="18" y="9"/>
                  <a:pt x="72" y="46"/>
                  <a:pt x="110" y="54"/>
                </a:cubicBezTo>
                <a:cubicBezTo>
                  <a:pt x="148" y="62"/>
                  <a:pt x="203" y="48"/>
                  <a:pt x="227" y="4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453" name="Object 45"/>
          <p:cNvGraphicFramePr>
            <a:graphicFrameLocks noChangeAspect="1"/>
          </p:cNvGraphicFramePr>
          <p:nvPr/>
        </p:nvGraphicFramePr>
        <p:xfrm>
          <a:off x="2268538" y="4076700"/>
          <a:ext cx="3317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Формула" r:id="rId3" imgW="152280" imgH="139680" progId="Equation.3">
                  <p:embed/>
                </p:oleObj>
              </mc:Choice>
              <mc:Fallback>
                <p:oleObj name="Формула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76700"/>
                        <a:ext cx="3317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2051050" y="4797425"/>
          <a:ext cx="4143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Формула" r:id="rId5" imgW="190440" imgH="228600" progId="Equation.3">
                  <p:embed/>
                </p:oleObj>
              </mc:Choice>
              <mc:Fallback>
                <p:oleObj name="Формула" r:id="rId5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97425"/>
                        <a:ext cx="4143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7" name="Freeform 39"/>
          <p:cNvSpPr>
            <a:spLocks/>
          </p:cNvSpPr>
          <p:nvPr/>
        </p:nvSpPr>
        <p:spPr bwMode="auto">
          <a:xfrm>
            <a:off x="2555875" y="3276600"/>
            <a:ext cx="360363" cy="225425"/>
          </a:xfrm>
          <a:custGeom>
            <a:avLst/>
            <a:gdLst>
              <a:gd name="T0" fmla="*/ 0 w 227"/>
              <a:gd name="T1" fmla="*/ 15120937 h 142"/>
              <a:gd name="T2" fmla="*/ 262096642 w 227"/>
              <a:gd name="T3" fmla="*/ 30241874 h 142"/>
              <a:gd name="T4" fmla="*/ 476311056 w 227"/>
              <a:gd name="T5" fmla="*/ 191531842 h 142"/>
              <a:gd name="T6" fmla="*/ 572077101 w 227"/>
              <a:gd name="T7" fmla="*/ 357862133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142"/>
              <a:gd name="T14" fmla="*/ 227 w 227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142">
                <a:moveTo>
                  <a:pt x="0" y="6"/>
                </a:moveTo>
                <a:cubicBezTo>
                  <a:pt x="17" y="7"/>
                  <a:pt x="73" y="0"/>
                  <a:pt x="104" y="12"/>
                </a:cubicBezTo>
                <a:cubicBezTo>
                  <a:pt x="135" y="24"/>
                  <a:pt x="168" y="54"/>
                  <a:pt x="189" y="76"/>
                </a:cubicBezTo>
                <a:cubicBezTo>
                  <a:pt x="210" y="98"/>
                  <a:pt x="219" y="128"/>
                  <a:pt x="227" y="14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455" name="Object 47"/>
          <p:cNvGraphicFramePr>
            <a:graphicFrameLocks noChangeAspect="1"/>
          </p:cNvGraphicFramePr>
          <p:nvPr/>
        </p:nvGraphicFramePr>
        <p:xfrm>
          <a:off x="2654300" y="2822575"/>
          <a:ext cx="276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Формула" r:id="rId7" imgW="126720" imgH="164880" progId="Equation.3">
                  <p:embed/>
                </p:oleObj>
              </mc:Choice>
              <mc:Fallback>
                <p:oleObj name="Формула" r:id="rId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822575"/>
                        <a:ext cx="2762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6" name="Object 48"/>
          <p:cNvGraphicFramePr>
            <a:graphicFrameLocks noChangeAspect="1"/>
          </p:cNvGraphicFramePr>
          <p:nvPr/>
        </p:nvGraphicFramePr>
        <p:xfrm>
          <a:off x="3937000" y="3284538"/>
          <a:ext cx="10747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Формула" r:id="rId9" imgW="495000" imgH="228600" progId="Equation.3">
                  <p:embed/>
                </p:oleObj>
              </mc:Choice>
              <mc:Fallback>
                <p:oleObj name="Формула" r:id="rId9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284538"/>
                        <a:ext cx="10747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7" name="Text Box 49"/>
          <p:cNvSpPr txBox="1">
            <a:spLocks noChangeArrowheads="1"/>
          </p:cNvSpPr>
          <p:nvPr/>
        </p:nvSpPr>
        <p:spPr bwMode="auto">
          <a:xfrm>
            <a:off x="109100" y="674688"/>
            <a:ext cx="88553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Явление полного отражения наблюдается при переходе света из оптически более плотной среды в менее плотную.</a:t>
            </a:r>
          </a:p>
        </p:txBody>
      </p:sp>
      <p:graphicFrame>
        <p:nvGraphicFramePr>
          <p:cNvPr id="17460" name="Object 52"/>
          <p:cNvGraphicFramePr>
            <a:graphicFrameLocks noChangeAspect="1"/>
          </p:cNvGraphicFramePr>
          <p:nvPr/>
        </p:nvGraphicFramePr>
        <p:xfrm>
          <a:off x="7019925" y="1773238"/>
          <a:ext cx="1296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Формула" r:id="rId11" imgW="406080" imgH="203040" progId="Equation.3">
                  <p:embed/>
                </p:oleObj>
              </mc:Choice>
              <mc:Fallback>
                <p:oleObj name="Формула" r:id="rId11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773238"/>
                        <a:ext cx="12969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2" name="Object 54"/>
          <p:cNvGraphicFramePr>
            <a:graphicFrameLocks noChangeAspect="1"/>
          </p:cNvGraphicFramePr>
          <p:nvPr/>
        </p:nvGraphicFramePr>
        <p:xfrm>
          <a:off x="6877050" y="2852738"/>
          <a:ext cx="1903413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Формула" r:id="rId13" imgW="583920" imgH="482400" progId="Equation.3">
                  <p:embed/>
                </p:oleObj>
              </mc:Choice>
              <mc:Fallback>
                <p:oleObj name="Формула" r:id="rId13" imgW="583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852738"/>
                        <a:ext cx="1903413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250825" y="6237288"/>
            <a:ext cx="8497888" cy="576262"/>
            <a:chOff x="158" y="3929"/>
            <a:chExt cx="5353" cy="363"/>
          </a:xfrm>
        </p:grpSpPr>
        <p:graphicFrame>
          <p:nvGraphicFramePr>
            <p:cNvPr id="12298" name="Object 55"/>
            <p:cNvGraphicFramePr>
              <a:graphicFrameLocks noChangeAspect="1"/>
            </p:cNvGraphicFramePr>
            <p:nvPr/>
          </p:nvGraphicFramePr>
          <p:xfrm>
            <a:off x="158" y="3929"/>
            <a:ext cx="30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3" name="Формула" r:id="rId15" imgW="190440" imgH="228600" progId="Equation.3">
                    <p:embed/>
                  </p:oleObj>
                </mc:Choice>
                <mc:Fallback>
                  <p:oleObj name="Формула" r:id="rId1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929"/>
                          <a:ext cx="30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3" name="Text Box 56"/>
            <p:cNvSpPr txBox="1">
              <a:spLocks noChangeArrowheads="1"/>
            </p:cNvSpPr>
            <p:nvPr/>
          </p:nvSpPr>
          <p:spPr bwMode="auto">
            <a:xfrm>
              <a:off x="431" y="3929"/>
              <a:ext cx="5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 dirty="0"/>
                <a:t>- </a:t>
              </a: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предельный угол полного отражения</a:t>
              </a:r>
            </a:p>
          </p:txBody>
        </p:sp>
      </p:grpSp>
      <p:graphicFrame>
        <p:nvGraphicFramePr>
          <p:cNvPr id="1746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29913"/>
              </p:ext>
            </p:extLst>
          </p:nvPr>
        </p:nvGraphicFramePr>
        <p:xfrm>
          <a:off x="6660232" y="1703388"/>
          <a:ext cx="1862138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Формула" r:id="rId16" imgW="571320" imgH="1498320" progId="Equation.3">
                  <p:embed/>
                </p:oleObj>
              </mc:Choice>
              <mc:Fallback>
                <p:oleObj name="Формула" r:id="rId16" imgW="57132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703388"/>
                        <a:ext cx="1862138" cy="489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Text Box 59"/>
          <p:cNvSpPr txBox="1">
            <a:spLocks noChangeArrowheads="1"/>
          </p:cNvSpPr>
          <p:nvPr/>
        </p:nvSpPr>
        <p:spPr bwMode="auto">
          <a:xfrm>
            <a:off x="1619250" y="-26988"/>
            <a:ext cx="52578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отражение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20" name="Text Box 60"/>
              <p:cNvSpPr txBox="1">
                <a:spLocks noChangeArrowheads="1"/>
              </p:cNvSpPr>
              <p:nvPr/>
            </p:nvSpPr>
            <p:spPr bwMode="auto">
              <a:xfrm>
                <a:off x="338985" y="2125392"/>
                <a:ext cx="17461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</m:t>
                        </m:r>
                      </m:sub>
                    </m:sSub>
                    <m:r>
                      <a: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&lt;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232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985" y="2125392"/>
                <a:ext cx="1746196" cy="523220"/>
              </a:xfrm>
              <a:prstGeom prst="rect">
                <a:avLst/>
              </a:prstGeom>
              <a:blipFill rotWithShape="1">
                <a:blip r:embed="rId18"/>
                <a:stretch>
                  <a:fillRect t="-12941" b="-3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21" name="Text Box 61"/>
              <p:cNvSpPr txBox="1">
                <a:spLocks noChangeArrowheads="1"/>
              </p:cNvSpPr>
              <p:nvPr/>
            </p:nvSpPr>
            <p:spPr bwMode="auto">
              <a:xfrm>
                <a:off x="539750" y="3789363"/>
                <a:ext cx="6477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2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32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Georgia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2321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3789363"/>
                <a:ext cx="647700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470" name="Object 62"/>
          <p:cNvGraphicFramePr>
            <a:graphicFrameLocks noChangeAspect="1"/>
          </p:cNvGraphicFramePr>
          <p:nvPr/>
        </p:nvGraphicFramePr>
        <p:xfrm>
          <a:off x="1547813" y="5373688"/>
          <a:ext cx="9667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Формула" r:id="rId20" imgW="444240" imgH="228600" progId="Equation.3">
                  <p:embed/>
                </p:oleObj>
              </mc:Choice>
              <mc:Fallback>
                <p:oleObj name="Формула" r:id="rId20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373688"/>
                        <a:ext cx="9667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5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 animBg="1"/>
      <p:bldP spid="17450" grpId="0" animBg="1"/>
      <p:bldP spid="17451" grpId="0" animBg="1"/>
      <p:bldP spid="17452" grpId="0" animBg="1"/>
      <p:bldP spid="17446" grpId="0" animBg="1"/>
      <p:bldP spid="17446" grpId="1" animBg="1"/>
      <p:bldP spid="17447" grpId="0" animBg="1"/>
      <p:bldP spid="174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784976" cy="5400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Из теории Максвелла вытекает ряд важных следствий, ко­торые сформулируем без 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вывода:</a:t>
                </a:r>
              </a:p>
              <a:p>
                <a:pPr marL="0" indent="0">
                  <a:buNone/>
                </a:pPr>
                <a:r>
                  <a:rPr lang="ru-RU" sz="2600" dirty="0" smtClean="0">
                    <a:latin typeface="Georgia" pitchFamily="18" charset="0"/>
                    <a:cs typeface="Times New Roman" pitchFamily="18" charset="0"/>
                  </a:rPr>
                  <a:t>1. </a:t>
                </a:r>
                <a:r>
                  <a:rPr lang="ru-RU" sz="28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Существует </a:t>
                </a:r>
                <a:r>
                  <a:rPr lang="ru-RU" sz="2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особая форма материи — электромагнитное по­ле, характеризуемое двумя векторами: напряженностью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sz="28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и ин­дукцией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800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  <a:cs typeface="Times New Roman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. </a:t>
                </a:r>
                <a:endParaRPr lang="ru-RU" sz="28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 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частном случае неизменных (стационарных) полей имеется </a:t>
                </a:r>
                <a:endParaRPr lang="ru-RU" sz="26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ru-RU" sz="26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только 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электрическое поле </a:t>
                </a:r>
                <a:r>
                  <a:rPr lang="ru-RU" sz="26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(</a:t>
                </a:r>
                <a:r>
                  <a:rPr lang="ru-RU" sz="26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В=0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, </a:t>
                </a:r>
                <a:r>
                  <a:rPr lang="ru-RU" sz="26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Е≠0) </a:t>
                </a:r>
                <a:endParaRPr lang="ru-RU" sz="26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ru-RU" sz="26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только 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магнитное поле (</a:t>
                </a:r>
                <a:r>
                  <a:rPr lang="ru-RU" sz="26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В≠0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, </a:t>
                </a:r>
                <a:r>
                  <a:rPr lang="ru-RU" sz="26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Е=0) </a:t>
                </a:r>
                <a:r>
                  <a:rPr lang="ru-RU" sz="2600" i="1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ru-RU" sz="26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 </a:t>
                </a:r>
                <a:r>
                  <a:rPr lang="ru-RU" sz="26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общем случае перемен­ного поля оба вектора не равны нулю и изменяются одновременно.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784976" cy="5400599"/>
              </a:xfrm>
              <a:blipFill rotWithShape="1">
                <a:blip r:embed="rId2"/>
                <a:stretch>
                  <a:fillRect l="-1456" t="-1016" r="-2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1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20422"/>
              </p:ext>
            </p:extLst>
          </p:nvPr>
        </p:nvGraphicFramePr>
        <p:xfrm>
          <a:off x="6012160" y="804457"/>
          <a:ext cx="1862138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1" name="Формула" r:id="rId3" imgW="571320" imgH="482400" progId="Equation.3">
                  <p:embed/>
                </p:oleObj>
              </mc:Choice>
              <mc:Fallback>
                <p:oleObj name="Формула" r:id="rId3" imgW="571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804457"/>
                        <a:ext cx="1862138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7"/>
          <p:cNvSpPr txBox="1">
            <a:spLocks noChangeArrowheads="1"/>
          </p:cNvSpPr>
          <p:nvPr/>
        </p:nvSpPr>
        <p:spPr bwMode="auto">
          <a:xfrm>
            <a:off x="1619250" y="-26988"/>
            <a:ext cx="52578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отражение</a:t>
            </a:r>
          </a:p>
        </p:txBody>
      </p:sp>
      <p:grpSp>
        <p:nvGrpSpPr>
          <p:cNvPr id="13320" name="Group 51"/>
          <p:cNvGrpSpPr>
            <a:grpSpLocks/>
          </p:cNvGrpSpPr>
          <p:nvPr/>
        </p:nvGrpSpPr>
        <p:grpSpPr bwMode="auto">
          <a:xfrm>
            <a:off x="250469" y="776676"/>
            <a:ext cx="4870450" cy="2316163"/>
            <a:chOff x="158" y="1654"/>
            <a:chExt cx="3068" cy="1459"/>
          </a:xfrm>
        </p:grpSpPr>
        <p:sp>
          <p:nvSpPr>
            <p:cNvPr id="13322" name="Line 2"/>
            <p:cNvSpPr>
              <a:spLocks noChangeShapeType="1"/>
            </p:cNvSpPr>
            <p:nvPr/>
          </p:nvSpPr>
          <p:spPr bwMode="auto">
            <a:xfrm flipV="1">
              <a:off x="249" y="2341"/>
              <a:ext cx="2949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Text Box 3"/>
            <p:cNvSpPr txBox="1">
              <a:spLocks noChangeArrowheads="1"/>
            </p:cNvSpPr>
            <p:nvPr/>
          </p:nvSpPr>
          <p:spPr bwMode="auto">
            <a:xfrm>
              <a:off x="158" y="202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М</a:t>
              </a:r>
            </a:p>
          </p:txBody>
        </p:sp>
        <p:sp>
          <p:nvSpPr>
            <p:cNvPr id="13324" name="Text Box 4"/>
            <p:cNvSpPr txBox="1">
              <a:spLocks noChangeArrowheads="1"/>
            </p:cNvSpPr>
            <p:nvPr/>
          </p:nvSpPr>
          <p:spPr bwMode="auto">
            <a:xfrm>
              <a:off x="2971" y="202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N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13325" name="Line 5"/>
            <p:cNvSpPr>
              <a:spLocks noChangeShapeType="1"/>
            </p:cNvSpPr>
            <p:nvPr/>
          </p:nvSpPr>
          <p:spPr bwMode="auto">
            <a:xfrm>
              <a:off x="1610" y="1752"/>
              <a:ext cx="0" cy="1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6" name="Group 18"/>
            <p:cNvGrpSpPr>
              <a:grpSpLocks/>
            </p:cNvGrpSpPr>
            <p:nvPr/>
          </p:nvGrpSpPr>
          <p:grpSpPr bwMode="auto">
            <a:xfrm rot="-2401816">
              <a:off x="509" y="2729"/>
              <a:ext cx="1282" cy="90"/>
              <a:chOff x="975" y="3657"/>
              <a:chExt cx="2903" cy="0"/>
            </a:xfrm>
          </p:grpSpPr>
          <p:sp>
            <p:nvSpPr>
              <p:cNvPr id="13333" name="Line 19"/>
              <p:cNvSpPr>
                <a:spLocks noChangeShapeType="1"/>
              </p:cNvSpPr>
              <p:nvPr/>
            </p:nvSpPr>
            <p:spPr bwMode="auto">
              <a:xfrm>
                <a:off x="975" y="3657"/>
                <a:ext cx="2903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Line 20"/>
              <p:cNvSpPr>
                <a:spLocks noChangeShapeType="1"/>
              </p:cNvSpPr>
              <p:nvPr/>
            </p:nvSpPr>
            <p:spPr bwMode="auto">
              <a:xfrm>
                <a:off x="1247" y="3657"/>
                <a:ext cx="318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27" name="Group 24"/>
            <p:cNvGrpSpPr>
              <a:grpSpLocks/>
            </p:cNvGrpSpPr>
            <p:nvPr/>
          </p:nvGrpSpPr>
          <p:grpSpPr bwMode="auto">
            <a:xfrm>
              <a:off x="1610" y="2341"/>
              <a:ext cx="1134" cy="46"/>
              <a:chOff x="975" y="3657"/>
              <a:chExt cx="2903" cy="0"/>
            </a:xfrm>
          </p:grpSpPr>
          <p:sp>
            <p:nvSpPr>
              <p:cNvPr id="13331" name="Line 25"/>
              <p:cNvSpPr>
                <a:spLocks noChangeShapeType="1"/>
              </p:cNvSpPr>
              <p:nvPr/>
            </p:nvSpPr>
            <p:spPr bwMode="auto">
              <a:xfrm>
                <a:off x="975" y="3657"/>
                <a:ext cx="2903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Line 26"/>
              <p:cNvSpPr>
                <a:spLocks noChangeShapeType="1"/>
              </p:cNvSpPr>
              <p:nvPr/>
            </p:nvSpPr>
            <p:spPr bwMode="auto">
              <a:xfrm>
                <a:off x="1247" y="3657"/>
                <a:ext cx="318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28" name="Freeform 32"/>
            <p:cNvSpPr>
              <a:spLocks/>
            </p:cNvSpPr>
            <p:nvPr/>
          </p:nvSpPr>
          <p:spPr bwMode="auto">
            <a:xfrm rot="-1233363">
              <a:off x="1383" y="2523"/>
              <a:ext cx="182" cy="136"/>
            </a:xfrm>
            <a:custGeom>
              <a:avLst/>
              <a:gdLst>
                <a:gd name="T0" fmla="*/ 0 w 590"/>
                <a:gd name="T1" fmla="*/ 0 h 272"/>
                <a:gd name="T2" fmla="*/ 22 w 590"/>
                <a:gd name="T3" fmla="*/ 56 h 272"/>
                <a:gd name="T4" fmla="*/ 56 w 590"/>
                <a:gd name="T5" fmla="*/ 68 h 272"/>
                <a:gd name="T6" fmla="*/ 0 60000 65536"/>
                <a:gd name="T7" fmla="*/ 0 60000 65536"/>
                <a:gd name="T8" fmla="*/ 0 60000 65536"/>
                <a:gd name="T9" fmla="*/ 0 w 590"/>
                <a:gd name="T10" fmla="*/ 0 h 272"/>
                <a:gd name="T11" fmla="*/ 590 w 590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272">
                  <a:moveTo>
                    <a:pt x="0" y="0"/>
                  </a:moveTo>
                  <a:cubicBezTo>
                    <a:pt x="64" y="91"/>
                    <a:pt x="129" y="182"/>
                    <a:pt x="227" y="227"/>
                  </a:cubicBezTo>
                  <a:cubicBezTo>
                    <a:pt x="325" y="272"/>
                    <a:pt x="457" y="272"/>
                    <a:pt x="590" y="27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3317" name="Object 36"/>
            <p:cNvGraphicFramePr>
              <a:graphicFrameLocks noChangeAspect="1"/>
            </p:cNvGraphicFramePr>
            <p:nvPr/>
          </p:nvGraphicFramePr>
          <p:xfrm>
            <a:off x="1292" y="2659"/>
            <a:ext cx="261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2" name="Формула" r:id="rId5" imgW="190440" imgH="228600" progId="Equation.3">
                    <p:embed/>
                  </p:oleObj>
                </mc:Choice>
                <mc:Fallback>
                  <p:oleObj name="Формула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659"/>
                          <a:ext cx="261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" name="Object 39"/>
            <p:cNvGraphicFramePr>
              <a:graphicFrameLocks noChangeAspect="1"/>
            </p:cNvGraphicFramePr>
            <p:nvPr/>
          </p:nvGraphicFramePr>
          <p:xfrm>
            <a:off x="1982" y="2024"/>
            <a:ext cx="67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3" name="Формула" r:id="rId7" imgW="495000" imgH="228600" progId="Equation.3">
                    <p:embed/>
                  </p:oleObj>
                </mc:Choice>
                <mc:Fallback>
                  <p:oleObj name="Формула" r:id="rId7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2" y="2024"/>
                          <a:ext cx="676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Text Box 48"/>
            <p:cNvSpPr txBox="1">
              <a:spLocks noChangeArrowheads="1"/>
            </p:cNvSpPr>
            <p:nvPr/>
          </p:nvSpPr>
          <p:spPr bwMode="auto">
            <a:xfrm>
              <a:off x="340" y="1654"/>
              <a:ext cx="8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n</a:t>
              </a:r>
              <a:r>
                <a:rPr lang="en-US" sz="1800" b="1">
                  <a:latin typeface="Arial" charset="0"/>
                </a:rPr>
                <a:t>2</a:t>
              </a:r>
              <a:r>
                <a:rPr lang="en-US" sz="2800" b="1">
                  <a:latin typeface="Arial" charset="0"/>
                </a:rPr>
                <a:t>&lt;n</a:t>
              </a:r>
              <a:r>
                <a:rPr lang="en-US" sz="1800" b="1">
                  <a:latin typeface="Arial" charset="0"/>
                </a:rPr>
                <a:t>1</a:t>
              </a:r>
              <a:endParaRPr lang="ru-RU" sz="1800" b="1">
                <a:latin typeface="Arial" charset="0"/>
              </a:endParaRPr>
            </a:p>
          </p:txBody>
        </p:sp>
        <p:sp>
          <p:nvSpPr>
            <p:cNvPr id="13330" name="Text Box 49"/>
            <p:cNvSpPr txBox="1">
              <a:spLocks noChangeArrowheads="1"/>
            </p:cNvSpPr>
            <p:nvPr/>
          </p:nvSpPr>
          <p:spPr bwMode="auto">
            <a:xfrm>
              <a:off x="340" y="2387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n</a:t>
              </a:r>
              <a:r>
                <a:rPr lang="en-US" sz="1800" b="1">
                  <a:latin typeface="Arial" charset="0"/>
                </a:rPr>
                <a:t>1</a:t>
              </a:r>
              <a:endParaRPr lang="ru-RU" sz="1800" b="1">
                <a:latin typeface="Arial" charset="0"/>
              </a:endParaRPr>
            </a:p>
          </p:txBody>
        </p:sp>
      </p:grpSp>
      <p:graphicFrame>
        <p:nvGraphicFramePr>
          <p:cNvPr id="1331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80853"/>
              </p:ext>
            </p:extLst>
          </p:nvPr>
        </p:nvGraphicFramePr>
        <p:xfrm>
          <a:off x="1000149" y="3284984"/>
          <a:ext cx="22733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4" name="Формула" r:id="rId9" imgW="825480" imgH="888840" progId="Equation.3">
                  <p:embed/>
                </p:oleObj>
              </mc:Choice>
              <mc:Fallback>
                <p:oleObj name="Формула" r:id="rId9" imgW="825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49" y="3284984"/>
                        <a:ext cx="22733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25466"/>
              </p:ext>
            </p:extLst>
          </p:nvPr>
        </p:nvGraphicFramePr>
        <p:xfrm>
          <a:off x="4645026" y="3351775"/>
          <a:ext cx="2376488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5" name="Формула" r:id="rId11" imgW="901440" imgH="888840" progId="Equation.3">
                  <p:embed/>
                </p:oleObj>
              </mc:Choice>
              <mc:Fallback>
                <p:oleObj name="Формула" r:id="rId11" imgW="9014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6" y="3351775"/>
                        <a:ext cx="2376488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822793" y="2458405"/>
                <a:ext cx="6180153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20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200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предельный </a:t>
                </a:r>
                <a:r>
                  <a:rPr lang="ru-RU" sz="24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угол полного отражения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93" y="2458405"/>
                <a:ext cx="6180153" cy="573427"/>
              </a:xfrm>
              <a:prstGeom prst="rect">
                <a:avLst/>
              </a:prstGeom>
              <a:blipFill rotWithShape="1">
                <a:blip r:embed="rId13"/>
                <a:stretch>
                  <a:fillRect b="-26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837244" y="5661248"/>
                <a:ext cx="5312959" cy="841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Для воды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800" dirty="0"/>
                  <a:t> = </a:t>
                </a:r>
                <a:r>
                  <a:rPr lang="en-US" sz="2800" dirty="0" err="1"/>
                  <a:t>arcsin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1,33</m:t>
                        </m:r>
                      </m:den>
                    </m:f>
                  </m:oMath>
                </a14:m>
                <a:r>
                  <a:rPr lang="en-US" sz="2800" dirty="0" smtClean="0"/>
                  <a:t> ≈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8,8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44" y="5661248"/>
                <a:ext cx="5312959" cy="841384"/>
              </a:xfrm>
              <a:prstGeom prst="rect">
                <a:avLst/>
              </a:prstGeom>
              <a:blipFill rotWithShape="1">
                <a:blip r:embed="rId14"/>
                <a:stretch>
                  <a:fillRect l="-2294" b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1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2" grpId="0"/>
      <p:bldP spid="2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4/49/Fibreop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48472" cy="64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Важнейшим техническим применением полного внутреннего отражения является </a:t>
            </a:r>
            <a:r>
              <a:rPr lang="ru-RU" sz="2400" i="1" dirty="0" smtClean="0">
                <a:solidFill>
                  <a:srgbClr val="C00000"/>
                </a:solidFill>
              </a:rPr>
              <a:t>волоконная оптика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00" y="1760854"/>
            <a:ext cx="4177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Световые лучи, запущенные внутрь оптоволоконного кабеля (</a:t>
            </a:r>
            <a:r>
              <a:rPr lang="ru-RU" sz="2400" i="1" dirty="0" err="1">
                <a:solidFill>
                  <a:srgbClr val="C00000"/>
                </a:solidFill>
              </a:rPr>
              <a:t>световода</a:t>
            </a:r>
            <a:r>
              <a:rPr lang="ru-RU" sz="2400" dirty="0"/>
              <a:t>) почти параллельно его оси, падают на поверхность под большими углами и целиком, без потери </a:t>
            </a:r>
            <a:r>
              <a:rPr lang="ru-RU" sz="2400" dirty="0" smtClean="0"/>
              <a:t>энергии </a:t>
            </a:r>
            <a:r>
              <a:rPr lang="ru-RU" sz="2400" dirty="0"/>
              <a:t>отражаются назад внутрь кабеля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Применение: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Связь. Модулируя </a:t>
            </a:r>
            <a:r>
              <a:rPr lang="ru-RU" dirty="0"/>
              <a:t>световой пучок, идущий по </a:t>
            </a:r>
            <a:r>
              <a:rPr lang="ru-RU" dirty="0" err="1"/>
              <a:t>световоду</a:t>
            </a:r>
            <a:r>
              <a:rPr lang="ru-RU" dirty="0"/>
              <a:t>, можно по нему на значительные расстояния пере­давать информацию — речь, музыку, изображения,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Медицина(эндоскопия)</a:t>
            </a:r>
            <a:endParaRPr lang="ru-RU" dirty="0"/>
          </a:p>
        </p:txBody>
      </p:sp>
      <p:pic>
        <p:nvPicPr>
          <p:cNvPr id="22532" name="Picture 4" descr="http://physics.ru/courses/op25part2/content/chapter3/section/paragraph1/images/3-1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68" y="162861"/>
            <a:ext cx="4638019" cy="6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607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Обратимость световых лучей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40615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Принцип обратимости световых лучей.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Траектория </a:t>
            </a: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луча не зависит от того, в прямом или обратном направлении распространяется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луч.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Двигаясь </a:t>
            </a: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в обратном направлении, луч пойдёт в точности по тому же пути, что и в прямом направлении.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4" y="3356992"/>
            <a:ext cx="47582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06896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Согласно принципу обратимости, при переходе из среды в воздух луч пойдёт по той же самой траектории, что и при соответствующем переходе из воздуха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среду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9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5900" y="701675"/>
            <a:ext cx="8748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rgbClr val="C00000"/>
                </a:solidFill>
                <a:latin typeface="Georgia" pitchFamily="18" charset="0"/>
              </a:rPr>
              <a:t>Линза - прозрачное тело, ограниченное двумя сферическими поверхностями.</a:t>
            </a:r>
          </a:p>
        </p:txBody>
      </p:sp>
      <p:grpSp>
        <p:nvGrpSpPr>
          <p:cNvPr id="41988" name="Group 14"/>
          <p:cNvGrpSpPr>
            <a:grpSpLocks/>
          </p:cNvGrpSpPr>
          <p:nvPr/>
        </p:nvGrpSpPr>
        <p:grpSpPr bwMode="auto">
          <a:xfrm>
            <a:off x="250825" y="1916113"/>
            <a:ext cx="3673475" cy="2232025"/>
            <a:chOff x="158" y="1344"/>
            <a:chExt cx="2314" cy="1406"/>
          </a:xfrm>
        </p:grpSpPr>
        <p:sp>
          <p:nvSpPr>
            <p:cNvPr id="42016" name="Oval 4"/>
            <p:cNvSpPr>
              <a:spLocks noChangeArrowheads="1"/>
            </p:cNvSpPr>
            <p:nvPr/>
          </p:nvSpPr>
          <p:spPr bwMode="auto">
            <a:xfrm>
              <a:off x="158" y="1344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7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8" name="Arc 10"/>
            <p:cNvSpPr>
              <a:spLocks/>
            </p:cNvSpPr>
            <p:nvPr/>
          </p:nvSpPr>
          <p:spPr bwMode="auto">
            <a:xfrm rot="-5400000">
              <a:off x="877" y="1759"/>
              <a:ext cx="1043" cy="576"/>
            </a:xfrm>
            <a:custGeom>
              <a:avLst/>
              <a:gdLst>
                <a:gd name="T0" fmla="*/ 0 w 33766"/>
                <a:gd name="T1" fmla="*/ 0 h 21600"/>
                <a:gd name="T2" fmla="*/ 1 w 33766"/>
                <a:gd name="T3" fmla="*/ 0 h 21600"/>
                <a:gd name="T4" fmla="*/ 0 w 33766"/>
                <a:gd name="T5" fmla="*/ 0 h 21600"/>
                <a:gd name="T6" fmla="*/ 0 60000 65536"/>
                <a:gd name="T7" fmla="*/ 0 60000 65536"/>
                <a:gd name="T8" fmla="*/ 0 60000 65536"/>
                <a:gd name="T9" fmla="*/ 0 w 33766"/>
                <a:gd name="T10" fmla="*/ 0 h 21600"/>
                <a:gd name="T11" fmla="*/ 33766 w 337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66" h="21600" fill="none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</a:path>
                <a:path w="33766" h="21600" stroke="0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  <a:lnTo>
                    <a:pt x="16724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2019" name="Arc 12"/>
            <p:cNvSpPr>
              <a:spLocks/>
            </p:cNvSpPr>
            <p:nvPr/>
          </p:nvSpPr>
          <p:spPr bwMode="auto">
            <a:xfrm rot="5400000">
              <a:off x="703" y="1752"/>
              <a:ext cx="1043" cy="589"/>
            </a:xfrm>
            <a:custGeom>
              <a:avLst/>
              <a:gdLst>
                <a:gd name="T0" fmla="*/ 0 w 33766"/>
                <a:gd name="T1" fmla="*/ 0 h 21600"/>
                <a:gd name="T2" fmla="*/ 1 w 33766"/>
                <a:gd name="T3" fmla="*/ 0 h 21600"/>
                <a:gd name="T4" fmla="*/ 0 w 33766"/>
                <a:gd name="T5" fmla="*/ 0 h 21600"/>
                <a:gd name="T6" fmla="*/ 0 60000 65536"/>
                <a:gd name="T7" fmla="*/ 0 60000 65536"/>
                <a:gd name="T8" fmla="*/ 0 60000 65536"/>
                <a:gd name="T9" fmla="*/ 0 w 33766"/>
                <a:gd name="T10" fmla="*/ 0 h 21600"/>
                <a:gd name="T11" fmla="*/ 33766 w 337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66" h="21600" fill="none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</a:path>
                <a:path w="33766" h="21600" stroke="0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  <a:lnTo>
                    <a:pt x="16724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grpSp>
        <p:nvGrpSpPr>
          <p:cNvPr id="41989" name="Group 15"/>
          <p:cNvGrpSpPr>
            <a:grpSpLocks/>
          </p:cNvGrpSpPr>
          <p:nvPr/>
        </p:nvGrpSpPr>
        <p:grpSpPr bwMode="auto">
          <a:xfrm>
            <a:off x="4427538" y="1916113"/>
            <a:ext cx="4465637" cy="2232025"/>
            <a:chOff x="2789" y="1389"/>
            <a:chExt cx="2813" cy="1406"/>
          </a:xfrm>
        </p:grpSpPr>
        <p:sp>
          <p:nvSpPr>
            <p:cNvPr id="42010" name="Oval 6"/>
            <p:cNvSpPr>
              <a:spLocks noChangeArrowheads="1"/>
            </p:cNvSpPr>
            <p:nvPr/>
          </p:nvSpPr>
          <p:spPr bwMode="auto">
            <a:xfrm>
              <a:off x="2789" y="1389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1" name="Oval 7"/>
            <p:cNvSpPr>
              <a:spLocks noChangeArrowheads="1"/>
            </p:cNvSpPr>
            <p:nvPr/>
          </p:nvSpPr>
          <p:spPr bwMode="auto">
            <a:xfrm>
              <a:off x="4241" y="1389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2" name="Line 8"/>
            <p:cNvSpPr>
              <a:spLocks noChangeShapeType="1"/>
            </p:cNvSpPr>
            <p:nvPr/>
          </p:nvSpPr>
          <p:spPr bwMode="auto">
            <a:xfrm>
              <a:off x="3833" y="1480"/>
              <a:ext cx="72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Line 9"/>
            <p:cNvSpPr>
              <a:spLocks noChangeShapeType="1"/>
            </p:cNvSpPr>
            <p:nvPr/>
          </p:nvSpPr>
          <p:spPr bwMode="auto">
            <a:xfrm>
              <a:off x="3878" y="2659"/>
              <a:ext cx="63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4" name="Arc 11"/>
            <p:cNvSpPr>
              <a:spLocks/>
            </p:cNvSpPr>
            <p:nvPr/>
          </p:nvSpPr>
          <p:spPr bwMode="auto">
            <a:xfrm rot="-5400000">
              <a:off x="3948" y="1796"/>
              <a:ext cx="1163" cy="576"/>
            </a:xfrm>
            <a:custGeom>
              <a:avLst/>
              <a:gdLst>
                <a:gd name="T0" fmla="*/ 0 w 37664"/>
                <a:gd name="T1" fmla="*/ 0 h 21600"/>
                <a:gd name="T2" fmla="*/ 1 w 37664"/>
                <a:gd name="T3" fmla="*/ 0 h 21600"/>
                <a:gd name="T4" fmla="*/ 1 w 37664"/>
                <a:gd name="T5" fmla="*/ 0 h 21600"/>
                <a:gd name="T6" fmla="*/ 0 60000 65536"/>
                <a:gd name="T7" fmla="*/ 0 60000 65536"/>
                <a:gd name="T8" fmla="*/ 0 60000 65536"/>
                <a:gd name="T9" fmla="*/ 0 w 37664"/>
                <a:gd name="T10" fmla="*/ 0 h 21600"/>
                <a:gd name="T11" fmla="*/ 37664 w 376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64" h="21600" fill="none" extrusionOk="0">
                  <a:moveTo>
                    <a:pt x="-1" y="10268"/>
                  </a:moveTo>
                  <a:cubicBezTo>
                    <a:pt x="3932" y="3886"/>
                    <a:pt x="10892" y="-1"/>
                    <a:pt x="18389" y="0"/>
                  </a:cubicBezTo>
                  <a:cubicBezTo>
                    <a:pt x="26534" y="0"/>
                    <a:pt x="33987" y="4582"/>
                    <a:pt x="37663" y="11851"/>
                  </a:cubicBezTo>
                </a:path>
                <a:path w="37664" h="21600" stroke="0" extrusionOk="0">
                  <a:moveTo>
                    <a:pt x="-1" y="10268"/>
                  </a:moveTo>
                  <a:cubicBezTo>
                    <a:pt x="3932" y="3886"/>
                    <a:pt x="10892" y="-1"/>
                    <a:pt x="18389" y="0"/>
                  </a:cubicBezTo>
                  <a:cubicBezTo>
                    <a:pt x="26534" y="0"/>
                    <a:pt x="33987" y="4582"/>
                    <a:pt x="37663" y="11851"/>
                  </a:cubicBezTo>
                  <a:lnTo>
                    <a:pt x="18389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2015" name="Arc 13"/>
            <p:cNvSpPr>
              <a:spLocks/>
            </p:cNvSpPr>
            <p:nvPr/>
          </p:nvSpPr>
          <p:spPr bwMode="auto">
            <a:xfrm rot="5400000">
              <a:off x="3278" y="1771"/>
              <a:ext cx="1157" cy="590"/>
            </a:xfrm>
            <a:custGeom>
              <a:avLst/>
              <a:gdLst>
                <a:gd name="T0" fmla="*/ 0 w 37459"/>
                <a:gd name="T1" fmla="*/ 0 h 21600"/>
                <a:gd name="T2" fmla="*/ 1 w 37459"/>
                <a:gd name="T3" fmla="*/ 0 h 21600"/>
                <a:gd name="T4" fmla="*/ 1 w 37459"/>
                <a:gd name="T5" fmla="*/ 0 h 21600"/>
                <a:gd name="T6" fmla="*/ 0 60000 65536"/>
                <a:gd name="T7" fmla="*/ 0 60000 65536"/>
                <a:gd name="T8" fmla="*/ 0 60000 65536"/>
                <a:gd name="T9" fmla="*/ 0 w 37459"/>
                <a:gd name="T10" fmla="*/ 0 h 21600"/>
                <a:gd name="T11" fmla="*/ 37459 w 374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59" h="21600" fill="none" extrusionOk="0">
                  <a:moveTo>
                    <a:pt x="0" y="12271"/>
                  </a:moveTo>
                  <a:cubicBezTo>
                    <a:pt x="3591" y="4772"/>
                    <a:pt x="11167" y="-1"/>
                    <a:pt x="19482" y="0"/>
                  </a:cubicBezTo>
                  <a:cubicBezTo>
                    <a:pt x="26707" y="0"/>
                    <a:pt x="33453" y="3612"/>
                    <a:pt x="37459" y="9625"/>
                  </a:cubicBezTo>
                </a:path>
                <a:path w="37459" h="21600" stroke="0" extrusionOk="0">
                  <a:moveTo>
                    <a:pt x="0" y="12271"/>
                  </a:moveTo>
                  <a:cubicBezTo>
                    <a:pt x="3591" y="4772"/>
                    <a:pt x="11167" y="-1"/>
                    <a:pt x="19482" y="0"/>
                  </a:cubicBezTo>
                  <a:cubicBezTo>
                    <a:pt x="26707" y="0"/>
                    <a:pt x="33453" y="3612"/>
                    <a:pt x="37459" y="9625"/>
                  </a:cubicBezTo>
                  <a:lnTo>
                    <a:pt x="1948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41990" name="Line 16"/>
          <p:cNvSpPr>
            <a:spLocks noChangeShapeType="1"/>
          </p:cNvSpPr>
          <p:nvPr/>
        </p:nvSpPr>
        <p:spPr bwMode="auto">
          <a:xfrm flipV="1">
            <a:off x="2844006" y="2492373"/>
            <a:ext cx="935905" cy="527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Line 17"/>
          <p:cNvSpPr>
            <a:spLocks noChangeShapeType="1"/>
          </p:cNvSpPr>
          <p:nvPr/>
        </p:nvSpPr>
        <p:spPr bwMode="auto">
          <a:xfrm flipV="1">
            <a:off x="7893399" y="2359816"/>
            <a:ext cx="819197" cy="631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2" name="Text Box 18"/>
              <p:cNvSpPr txBox="1">
                <a:spLocks noChangeArrowheads="1"/>
              </p:cNvSpPr>
              <p:nvPr/>
            </p:nvSpPr>
            <p:spPr bwMode="auto">
              <a:xfrm>
                <a:off x="2843213" y="2249194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99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213" y="2249194"/>
                <a:ext cx="68044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4" name="Text Box 20"/>
          <p:cNvSpPr txBox="1">
            <a:spLocks noChangeArrowheads="1"/>
          </p:cNvSpPr>
          <p:nvPr/>
        </p:nvSpPr>
        <p:spPr bwMode="auto">
          <a:xfrm>
            <a:off x="684213" y="4641850"/>
            <a:ext cx="2808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двояко-выпуклая </a:t>
            </a:r>
            <a:r>
              <a:rPr lang="ru-RU" dirty="0"/>
              <a:t>линза</a:t>
            </a:r>
          </a:p>
        </p:txBody>
      </p:sp>
      <p:sp>
        <p:nvSpPr>
          <p:cNvPr id="41995" name="Text Box 21"/>
          <p:cNvSpPr txBox="1">
            <a:spLocks noChangeArrowheads="1"/>
          </p:cNvSpPr>
          <p:nvPr/>
        </p:nvSpPr>
        <p:spPr bwMode="auto">
          <a:xfrm>
            <a:off x="5508625" y="4627563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двояко-</a:t>
            </a:r>
            <a:r>
              <a:rPr lang="ru-RU" dirty="0" smtClean="0"/>
              <a:t>вогнутая </a:t>
            </a:r>
            <a:r>
              <a:rPr lang="ru-RU" dirty="0"/>
              <a:t>линза</a:t>
            </a:r>
          </a:p>
        </p:txBody>
      </p:sp>
      <p:sp>
        <p:nvSpPr>
          <p:cNvPr id="41996" name="Text Box 22"/>
          <p:cNvSpPr txBox="1">
            <a:spLocks noChangeArrowheads="1"/>
          </p:cNvSpPr>
          <p:nvPr/>
        </p:nvSpPr>
        <p:spPr bwMode="auto">
          <a:xfrm>
            <a:off x="250825" y="5516563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Тонкая линза </a:t>
            </a:r>
            <a:r>
              <a:rPr lang="ru-RU" dirty="0">
                <a:latin typeface="Georgia" pitchFamily="18" charset="0"/>
              </a:rPr>
              <a:t>–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это линза, толщина которой во много раз меньше радиуса кривизны ее поверхностей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grpSp>
        <p:nvGrpSpPr>
          <p:cNvPr id="41997" name="Group 24"/>
          <p:cNvGrpSpPr>
            <a:grpSpLocks/>
          </p:cNvGrpSpPr>
          <p:nvPr/>
        </p:nvGrpSpPr>
        <p:grpSpPr bwMode="auto">
          <a:xfrm flipH="1">
            <a:off x="3492500" y="4292600"/>
            <a:ext cx="144463" cy="1150938"/>
            <a:chOff x="2426" y="1253"/>
            <a:chExt cx="908" cy="2721"/>
          </a:xfrm>
        </p:grpSpPr>
        <p:sp>
          <p:nvSpPr>
            <p:cNvPr id="42005" name="Line 25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Line 26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Line 27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Line 28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9" name="Line 29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998" name="Group 30"/>
          <p:cNvGrpSpPr>
            <a:grpSpLocks/>
          </p:cNvGrpSpPr>
          <p:nvPr/>
        </p:nvGrpSpPr>
        <p:grpSpPr bwMode="auto">
          <a:xfrm flipH="1">
            <a:off x="8316913" y="4292600"/>
            <a:ext cx="144462" cy="1152525"/>
            <a:chOff x="1837" y="799"/>
            <a:chExt cx="272" cy="3175"/>
          </a:xfrm>
        </p:grpSpPr>
        <p:sp>
          <p:nvSpPr>
            <p:cNvPr id="42000" name="Line 31"/>
            <p:cNvSpPr>
              <a:spLocks noChangeShapeType="1"/>
            </p:cNvSpPr>
            <p:nvPr/>
          </p:nvSpPr>
          <p:spPr bwMode="auto">
            <a:xfrm>
              <a:off x="1973" y="1253"/>
              <a:ext cx="0" cy="2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Line 32"/>
            <p:cNvSpPr>
              <a:spLocks noChangeShapeType="1"/>
            </p:cNvSpPr>
            <p:nvPr/>
          </p:nvSpPr>
          <p:spPr bwMode="auto">
            <a:xfrm flipV="1">
              <a:off x="1973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Line 33"/>
            <p:cNvSpPr>
              <a:spLocks noChangeShapeType="1"/>
            </p:cNvSpPr>
            <p:nvPr/>
          </p:nvSpPr>
          <p:spPr bwMode="auto">
            <a:xfrm flipH="1" flipV="1">
              <a:off x="1837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Line 34"/>
            <p:cNvSpPr>
              <a:spLocks noChangeShapeType="1"/>
            </p:cNvSpPr>
            <p:nvPr/>
          </p:nvSpPr>
          <p:spPr bwMode="auto">
            <a:xfrm flipH="1">
              <a:off x="1837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Line 35"/>
            <p:cNvSpPr>
              <a:spLocks noChangeShapeType="1"/>
            </p:cNvSpPr>
            <p:nvPr/>
          </p:nvSpPr>
          <p:spPr bwMode="auto">
            <a:xfrm>
              <a:off x="1973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50676" y="2249194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676" y="2249194"/>
                <a:ext cx="6804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395536" y="2510803"/>
            <a:ext cx="935583" cy="50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7607065" y="2249193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7065" y="2249193"/>
                <a:ext cx="6804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4823889" y="2204244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89" y="2204244"/>
                <a:ext cx="680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16"/>
          <p:cNvSpPr>
            <a:spLocks noChangeShapeType="1"/>
          </p:cNvSpPr>
          <p:nvPr/>
        </p:nvSpPr>
        <p:spPr bwMode="auto">
          <a:xfrm flipH="1" flipV="1">
            <a:off x="4568749" y="2523506"/>
            <a:ext cx="935583" cy="50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90" grpId="0" animBg="1"/>
      <p:bldP spid="41991" grpId="0" animBg="1"/>
      <p:bldP spid="41992" grpId="0"/>
      <p:bldP spid="41994" grpId="0"/>
      <p:bldP spid="41995" grpId="0"/>
      <p:bldP spid="41996" grpId="0"/>
      <p:bldP spid="36" grpId="0"/>
      <p:bldP spid="37" grpId="0" animBg="1"/>
      <p:bldP spid="38" grpId="0"/>
      <p:bldP spid="39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435975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   ЛИНЗЫ ДЕЛЯТСЯ </a:t>
            </a:r>
            <a:r>
              <a:rPr lang="ru-RU" smtClean="0"/>
              <a:t>на: </a:t>
            </a:r>
          </a:p>
          <a:p>
            <a:pPr eaLnBrk="1" hangingPunct="1"/>
            <a:r>
              <a:rPr lang="ru-RU" smtClean="0"/>
              <a:t>двояковыпуклые, </a:t>
            </a:r>
          </a:p>
          <a:p>
            <a:pPr eaLnBrk="1" hangingPunct="1"/>
            <a:r>
              <a:rPr lang="ru-RU" smtClean="0"/>
              <a:t>плосковыпуклые, </a:t>
            </a:r>
          </a:p>
          <a:p>
            <a:pPr eaLnBrk="1" hangingPunct="1"/>
            <a:r>
              <a:rPr lang="ru-RU" smtClean="0"/>
              <a:t>двояковогнутые, </a:t>
            </a:r>
          </a:p>
          <a:p>
            <a:pPr eaLnBrk="1" hangingPunct="1"/>
            <a:r>
              <a:rPr lang="ru-RU" smtClean="0"/>
              <a:t>плосковогнутые, </a:t>
            </a:r>
          </a:p>
          <a:p>
            <a:pPr eaLnBrk="1" hangingPunct="1"/>
            <a:r>
              <a:rPr lang="ru-RU" smtClean="0"/>
              <a:t>выпукло-вогнутые, </a:t>
            </a:r>
          </a:p>
          <a:p>
            <a:pPr eaLnBrk="1" hangingPunct="1"/>
            <a:r>
              <a:rPr lang="ru-RU" smtClean="0"/>
              <a:t>вогнуто-выпуклые.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 </a:t>
            </a:r>
            <a:r>
              <a:rPr lang="ru-RU" b="1" smtClean="0">
                <a:solidFill>
                  <a:srgbClr val="FF0000"/>
                </a:solidFill>
              </a:rPr>
              <a:t>ПО ОПТИЧЕСКИМ СВОЙСТВАМ ЛИНЗЫ ДЕЛЯТСЯ НА   СОБИРАЮЩИЕ И РАССЕИВАЮЩИЕ. </a:t>
            </a:r>
          </a:p>
        </p:txBody>
      </p:sp>
    </p:spTree>
    <p:extLst>
      <p:ext uri="{BB962C8B-B14F-4D97-AF65-F5344CB8AC3E}">
        <p14:creationId xmlns:p14="http://schemas.microsoft.com/office/powerpoint/2010/main" val="20173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</a:t>
            </a:r>
            <a:r>
              <a:rPr lang="ru-RU" sz="4000" b="1" dirty="0"/>
              <a:t> </a:t>
            </a:r>
          </a:p>
        </p:txBody>
      </p:sp>
      <p:grpSp>
        <p:nvGrpSpPr>
          <p:cNvPr id="43011" name="Group 25"/>
          <p:cNvGrpSpPr>
            <a:grpSpLocks/>
          </p:cNvGrpSpPr>
          <p:nvPr/>
        </p:nvGrpSpPr>
        <p:grpSpPr bwMode="auto">
          <a:xfrm>
            <a:off x="574300" y="908050"/>
            <a:ext cx="3168650" cy="2881313"/>
            <a:chOff x="1338" y="1253"/>
            <a:chExt cx="4127" cy="2722"/>
          </a:xfrm>
        </p:grpSpPr>
        <p:sp>
          <p:nvSpPr>
            <p:cNvPr id="43027" name="Arc 6"/>
            <p:cNvSpPr>
              <a:spLocks/>
            </p:cNvSpPr>
            <p:nvPr/>
          </p:nvSpPr>
          <p:spPr bwMode="auto">
            <a:xfrm rot="5400000">
              <a:off x="1605" y="2310"/>
              <a:ext cx="2694" cy="583"/>
            </a:xfrm>
            <a:custGeom>
              <a:avLst/>
              <a:gdLst>
                <a:gd name="T0" fmla="*/ 0 w 40576"/>
                <a:gd name="T1" fmla="*/ 0 h 21600"/>
                <a:gd name="T2" fmla="*/ 12 w 40576"/>
                <a:gd name="T3" fmla="*/ 0 h 21600"/>
                <a:gd name="T4" fmla="*/ 6 w 40576"/>
                <a:gd name="T5" fmla="*/ 0 h 21600"/>
                <a:gd name="T6" fmla="*/ 0 60000 65536"/>
                <a:gd name="T7" fmla="*/ 0 60000 65536"/>
                <a:gd name="T8" fmla="*/ 0 60000 65536"/>
                <a:gd name="T9" fmla="*/ 0 w 40576"/>
                <a:gd name="T10" fmla="*/ 0 h 21600"/>
                <a:gd name="T11" fmla="*/ 40576 w 4057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76" h="21600" fill="none" extrusionOk="0">
                  <a:moveTo>
                    <a:pt x="0" y="14181"/>
                  </a:moveTo>
                  <a:cubicBezTo>
                    <a:pt x="3114" y="5664"/>
                    <a:pt x="11217" y="-1"/>
                    <a:pt x="20286" y="0"/>
                  </a:cubicBezTo>
                  <a:cubicBezTo>
                    <a:pt x="29358" y="0"/>
                    <a:pt x="37464" y="5669"/>
                    <a:pt x="40575" y="14192"/>
                  </a:cubicBezTo>
                </a:path>
                <a:path w="40576" h="21600" stroke="0" extrusionOk="0">
                  <a:moveTo>
                    <a:pt x="0" y="14181"/>
                  </a:moveTo>
                  <a:cubicBezTo>
                    <a:pt x="3114" y="5664"/>
                    <a:pt x="11217" y="-1"/>
                    <a:pt x="20286" y="0"/>
                  </a:cubicBezTo>
                  <a:cubicBezTo>
                    <a:pt x="29358" y="0"/>
                    <a:pt x="37464" y="5669"/>
                    <a:pt x="40575" y="14192"/>
                  </a:cubicBezTo>
                  <a:lnTo>
                    <a:pt x="20286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8" name="Arc 8"/>
            <p:cNvSpPr>
              <a:spLocks/>
            </p:cNvSpPr>
            <p:nvPr/>
          </p:nvSpPr>
          <p:spPr bwMode="auto">
            <a:xfrm rot="-5400000">
              <a:off x="1406" y="2319"/>
              <a:ext cx="2716" cy="583"/>
            </a:xfrm>
            <a:custGeom>
              <a:avLst/>
              <a:gdLst>
                <a:gd name="T0" fmla="*/ 0 w 40206"/>
                <a:gd name="T1" fmla="*/ 0 h 21600"/>
                <a:gd name="T2" fmla="*/ 12 w 40206"/>
                <a:gd name="T3" fmla="*/ 0 h 21600"/>
                <a:gd name="T4" fmla="*/ 6 w 40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06"/>
                <a:gd name="T10" fmla="*/ 0 h 21600"/>
                <a:gd name="T11" fmla="*/ 40206 w 40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06" h="21600" fill="none" extrusionOk="0">
                  <a:moveTo>
                    <a:pt x="-1" y="13239"/>
                  </a:moveTo>
                  <a:cubicBezTo>
                    <a:pt x="3366" y="5218"/>
                    <a:pt x="11216" y="-1"/>
                    <a:pt x="19916" y="0"/>
                  </a:cubicBezTo>
                  <a:cubicBezTo>
                    <a:pt x="28988" y="0"/>
                    <a:pt x="37094" y="5669"/>
                    <a:pt x="40205" y="14192"/>
                  </a:cubicBezTo>
                </a:path>
                <a:path w="40206" h="21600" stroke="0" extrusionOk="0">
                  <a:moveTo>
                    <a:pt x="-1" y="13239"/>
                  </a:moveTo>
                  <a:cubicBezTo>
                    <a:pt x="3366" y="5218"/>
                    <a:pt x="11216" y="-1"/>
                    <a:pt x="19916" y="0"/>
                  </a:cubicBezTo>
                  <a:cubicBezTo>
                    <a:pt x="28988" y="0"/>
                    <a:pt x="37094" y="5669"/>
                    <a:pt x="40205" y="14192"/>
                  </a:cubicBezTo>
                  <a:lnTo>
                    <a:pt x="19916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9" name="AutoShape 10"/>
            <p:cNvSpPr>
              <a:spLocks noChangeArrowheads="1"/>
            </p:cNvSpPr>
            <p:nvPr/>
          </p:nvSpPr>
          <p:spPr bwMode="auto">
            <a:xfrm>
              <a:off x="2472" y="1253"/>
              <a:ext cx="771" cy="1361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0" name="AutoShape 11"/>
            <p:cNvSpPr>
              <a:spLocks noChangeArrowheads="1"/>
            </p:cNvSpPr>
            <p:nvPr/>
          </p:nvSpPr>
          <p:spPr bwMode="auto">
            <a:xfrm rot="10800000">
              <a:off x="2472" y="2614"/>
              <a:ext cx="771" cy="1361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1" name="Line 12"/>
            <p:cNvSpPr>
              <a:spLocks noChangeShapeType="1"/>
            </p:cNvSpPr>
            <p:nvPr/>
          </p:nvSpPr>
          <p:spPr bwMode="auto">
            <a:xfrm>
              <a:off x="1338" y="1933"/>
              <a:ext cx="13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13"/>
            <p:cNvSpPr>
              <a:spLocks noChangeShapeType="1"/>
            </p:cNvSpPr>
            <p:nvPr/>
          </p:nvSpPr>
          <p:spPr bwMode="auto">
            <a:xfrm>
              <a:off x="1383" y="3294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3" name="Line 14"/>
            <p:cNvSpPr>
              <a:spLocks noChangeShapeType="1"/>
            </p:cNvSpPr>
            <p:nvPr/>
          </p:nvSpPr>
          <p:spPr bwMode="auto">
            <a:xfrm>
              <a:off x="2653" y="1933"/>
              <a:ext cx="408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4" name="Line 15"/>
            <p:cNvSpPr>
              <a:spLocks noChangeShapeType="1"/>
            </p:cNvSpPr>
            <p:nvPr/>
          </p:nvSpPr>
          <p:spPr bwMode="auto">
            <a:xfrm flipV="1">
              <a:off x="2653" y="3158"/>
              <a:ext cx="454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5" name="Line 16"/>
            <p:cNvSpPr>
              <a:spLocks noChangeShapeType="1"/>
            </p:cNvSpPr>
            <p:nvPr/>
          </p:nvSpPr>
          <p:spPr bwMode="auto">
            <a:xfrm>
              <a:off x="3061" y="2024"/>
              <a:ext cx="2404" cy="14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Line 17"/>
            <p:cNvSpPr>
              <a:spLocks noChangeShapeType="1"/>
            </p:cNvSpPr>
            <p:nvPr/>
          </p:nvSpPr>
          <p:spPr bwMode="auto">
            <a:xfrm flipV="1">
              <a:off x="3107" y="1888"/>
              <a:ext cx="2177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Line 18"/>
            <p:cNvSpPr>
              <a:spLocks noChangeShapeType="1"/>
            </p:cNvSpPr>
            <p:nvPr/>
          </p:nvSpPr>
          <p:spPr bwMode="auto">
            <a:xfrm>
              <a:off x="1338" y="1933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8" name="Line 19"/>
            <p:cNvSpPr>
              <a:spLocks noChangeShapeType="1"/>
            </p:cNvSpPr>
            <p:nvPr/>
          </p:nvSpPr>
          <p:spPr bwMode="auto">
            <a:xfrm>
              <a:off x="1383" y="3294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12" name="Group 102"/>
          <p:cNvGrpSpPr>
            <a:grpSpLocks/>
          </p:cNvGrpSpPr>
          <p:nvPr/>
        </p:nvGrpSpPr>
        <p:grpSpPr bwMode="auto">
          <a:xfrm>
            <a:off x="5580063" y="692150"/>
            <a:ext cx="1800225" cy="3313113"/>
            <a:chOff x="3515" y="436"/>
            <a:chExt cx="1134" cy="2087"/>
          </a:xfrm>
        </p:grpSpPr>
        <p:sp>
          <p:nvSpPr>
            <p:cNvPr id="43015" name="AutoShape 88"/>
            <p:cNvSpPr>
              <a:spLocks noChangeArrowheads="1"/>
            </p:cNvSpPr>
            <p:nvPr/>
          </p:nvSpPr>
          <p:spPr bwMode="auto">
            <a:xfrm>
              <a:off x="3840" y="1480"/>
              <a:ext cx="357" cy="869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AutoShape 89"/>
            <p:cNvSpPr>
              <a:spLocks noChangeArrowheads="1"/>
            </p:cNvSpPr>
            <p:nvPr/>
          </p:nvSpPr>
          <p:spPr bwMode="auto">
            <a:xfrm rot="10800000">
              <a:off x="3840" y="610"/>
              <a:ext cx="357" cy="870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7" name="Arc 90"/>
            <p:cNvSpPr>
              <a:spLocks/>
            </p:cNvSpPr>
            <p:nvPr/>
          </p:nvSpPr>
          <p:spPr bwMode="auto">
            <a:xfrm rot="5400000">
              <a:off x="2918" y="1344"/>
              <a:ext cx="1740" cy="294"/>
            </a:xfrm>
            <a:custGeom>
              <a:avLst/>
              <a:gdLst>
                <a:gd name="T0" fmla="*/ 0 w 35323"/>
                <a:gd name="T1" fmla="*/ 0 h 21600"/>
                <a:gd name="T2" fmla="*/ 4 w 35323"/>
                <a:gd name="T3" fmla="*/ 0 h 21600"/>
                <a:gd name="T4" fmla="*/ 2 w 35323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23"/>
                <a:gd name="T10" fmla="*/ 0 h 21600"/>
                <a:gd name="T11" fmla="*/ 35323 w 353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23" h="21600" fill="none" extrusionOk="0">
                  <a:moveTo>
                    <a:pt x="-1" y="8865"/>
                  </a:moveTo>
                  <a:cubicBezTo>
                    <a:pt x="4066" y="3294"/>
                    <a:pt x="10549" y="-1"/>
                    <a:pt x="17447" y="0"/>
                  </a:cubicBezTo>
                  <a:cubicBezTo>
                    <a:pt x="24608" y="0"/>
                    <a:pt x="31303" y="3549"/>
                    <a:pt x="35323" y="9475"/>
                  </a:cubicBezTo>
                </a:path>
                <a:path w="35323" h="21600" stroke="0" extrusionOk="0">
                  <a:moveTo>
                    <a:pt x="-1" y="8865"/>
                  </a:moveTo>
                  <a:cubicBezTo>
                    <a:pt x="4066" y="3294"/>
                    <a:pt x="10549" y="-1"/>
                    <a:pt x="17447" y="0"/>
                  </a:cubicBezTo>
                  <a:cubicBezTo>
                    <a:pt x="24608" y="0"/>
                    <a:pt x="31303" y="3549"/>
                    <a:pt x="35323" y="9475"/>
                  </a:cubicBezTo>
                  <a:lnTo>
                    <a:pt x="1744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8" name="Arc 91"/>
            <p:cNvSpPr>
              <a:spLocks/>
            </p:cNvSpPr>
            <p:nvPr/>
          </p:nvSpPr>
          <p:spPr bwMode="auto">
            <a:xfrm rot="-5400000">
              <a:off x="3371" y="1353"/>
              <a:ext cx="1733" cy="270"/>
            </a:xfrm>
            <a:custGeom>
              <a:avLst/>
              <a:gdLst>
                <a:gd name="T0" fmla="*/ 0 w 36178"/>
                <a:gd name="T1" fmla="*/ 0 h 21600"/>
                <a:gd name="T2" fmla="*/ 4 w 36178"/>
                <a:gd name="T3" fmla="*/ 0 h 21600"/>
                <a:gd name="T4" fmla="*/ 2 w 361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6178"/>
                <a:gd name="T10" fmla="*/ 0 h 21600"/>
                <a:gd name="T11" fmla="*/ 36178 w 361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78" h="21600" fill="none" extrusionOk="0">
                  <a:moveTo>
                    <a:pt x="-1" y="10056"/>
                  </a:moveTo>
                  <a:cubicBezTo>
                    <a:pt x="3958" y="3795"/>
                    <a:pt x="10849" y="-1"/>
                    <a:pt x="18257" y="0"/>
                  </a:cubicBezTo>
                  <a:cubicBezTo>
                    <a:pt x="25446" y="0"/>
                    <a:pt x="32164" y="3577"/>
                    <a:pt x="36178" y="9541"/>
                  </a:cubicBezTo>
                </a:path>
                <a:path w="36178" h="21600" stroke="0" extrusionOk="0">
                  <a:moveTo>
                    <a:pt x="-1" y="10056"/>
                  </a:moveTo>
                  <a:cubicBezTo>
                    <a:pt x="3958" y="3795"/>
                    <a:pt x="10849" y="-1"/>
                    <a:pt x="18257" y="0"/>
                  </a:cubicBezTo>
                  <a:cubicBezTo>
                    <a:pt x="25446" y="0"/>
                    <a:pt x="32164" y="3577"/>
                    <a:pt x="36178" y="9541"/>
                  </a:cubicBezTo>
                  <a:lnTo>
                    <a:pt x="1825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9" name="Line 92"/>
            <p:cNvSpPr>
              <a:spLocks noChangeShapeType="1"/>
            </p:cNvSpPr>
            <p:nvPr/>
          </p:nvSpPr>
          <p:spPr bwMode="auto">
            <a:xfrm>
              <a:off x="3809" y="2349"/>
              <a:ext cx="4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Line 93"/>
            <p:cNvSpPr>
              <a:spLocks noChangeShapeType="1"/>
            </p:cNvSpPr>
            <p:nvPr/>
          </p:nvSpPr>
          <p:spPr bwMode="auto">
            <a:xfrm>
              <a:off x="3809" y="610"/>
              <a:ext cx="43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Line 94"/>
            <p:cNvSpPr>
              <a:spLocks noChangeShapeType="1"/>
            </p:cNvSpPr>
            <p:nvPr/>
          </p:nvSpPr>
          <p:spPr bwMode="auto">
            <a:xfrm>
              <a:off x="3578" y="1044"/>
              <a:ext cx="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Line 95"/>
            <p:cNvSpPr>
              <a:spLocks noChangeShapeType="1"/>
            </p:cNvSpPr>
            <p:nvPr/>
          </p:nvSpPr>
          <p:spPr bwMode="auto">
            <a:xfrm>
              <a:off x="3515" y="1914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96"/>
            <p:cNvSpPr>
              <a:spLocks noChangeShapeType="1"/>
            </p:cNvSpPr>
            <p:nvPr/>
          </p:nvSpPr>
          <p:spPr bwMode="auto">
            <a:xfrm>
              <a:off x="3935" y="1914"/>
              <a:ext cx="189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97"/>
            <p:cNvSpPr>
              <a:spLocks noChangeShapeType="1"/>
            </p:cNvSpPr>
            <p:nvPr/>
          </p:nvSpPr>
          <p:spPr bwMode="auto">
            <a:xfrm flipV="1">
              <a:off x="3935" y="929"/>
              <a:ext cx="189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98"/>
            <p:cNvSpPr>
              <a:spLocks noChangeShapeType="1"/>
            </p:cNvSpPr>
            <p:nvPr/>
          </p:nvSpPr>
          <p:spPr bwMode="auto">
            <a:xfrm>
              <a:off x="4103" y="2001"/>
              <a:ext cx="546" cy="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99"/>
            <p:cNvSpPr>
              <a:spLocks noChangeShapeType="1"/>
            </p:cNvSpPr>
            <p:nvPr/>
          </p:nvSpPr>
          <p:spPr bwMode="auto">
            <a:xfrm flipV="1">
              <a:off x="4124" y="436"/>
              <a:ext cx="483" cy="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4" name="Text Box 101"/>
          <p:cNvSpPr txBox="1">
            <a:spLocks noChangeArrowheads="1"/>
          </p:cNvSpPr>
          <p:nvPr/>
        </p:nvSpPr>
        <p:spPr bwMode="auto">
          <a:xfrm>
            <a:off x="468313" y="4005263"/>
            <a:ext cx="7381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Вещество из которого изготовлена линза плотнее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6227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FF0000"/>
                </a:solidFill>
              </a:rPr>
              <a:t>ЛИНЗА НАЗЫВАЕТСЯ ТОНКОЙ</a:t>
            </a:r>
            <a:r>
              <a:rPr lang="ru-RU" smtClean="0"/>
              <a:t>, если ее вершины можно считать совпадающими, т.е. если толщина линзы мала по сравнению с радиусами кривизны ограничивающих поверхностей. </a:t>
            </a:r>
          </a:p>
          <a:p>
            <a:pPr algn="just" eaLnBrk="1" hangingPunct="1"/>
            <a:r>
              <a:rPr lang="ru-RU" smtClean="0"/>
              <a:t>Прямая проходящая через центры кривизны поверхностей линзы, называется  </a:t>
            </a:r>
            <a:r>
              <a:rPr lang="ru-RU" b="1" smtClean="0"/>
              <a:t>главной оптической осью</a:t>
            </a:r>
            <a:r>
              <a:rPr lang="ru-RU" smtClean="0"/>
              <a:t>. </a:t>
            </a:r>
          </a:p>
          <a:p>
            <a:pPr algn="just" eaLnBrk="1" hangingPunct="1"/>
            <a:r>
              <a:rPr lang="ru-RU" smtClean="0"/>
              <a:t>Точка О - </a:t>
            </a:r>
            <a:r>
              <a:rPr lang="ru-RU" b="1" smtClean="0"/>
              <a:t>оптический центр линзы</a:t>
            </a:r>
            <a:r>
              <a:rPr lang="ru-RU" smtClean="0"/>
              <a:t>.</a:t>
            </a:r>
          </a:p>
          <a:p>
            <a:pPr algn="just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4358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19446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ОБЩАЯ ФОРМУЛА ЛИНЗЫ</a:t>
            </a:r>
            <a:r>
              <a:rPr lang="ru-RU" dirty="0" smtClean="0"/>
              <a:t>:</a:t>
            </a:r>
          </a:p>
          <a:p>
            <a:pPr eaLnBrk="1" hangingPunct="1"/>
            <a:endParaRPr lang="ru-RU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67088"/>
              </p:ext>
            </p:extLst>
          </p:nvPr>
        </p:nvGraphicFramePr>
        <p:xfrm>
          <a:off x="1907704" y="2708920"/>
          <a:ext cx="5660849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Формула" r:id="rId3" imgW="1485900" imgH="482600" progId="Equation.3">
                  <p:embed/>
                </p:oleObj>
              </mc:Choice>
              <mc:Fallback>
                <p:oleObj name="Формула" r:id="rId3" imgW="14859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08920"/>
                        <a:ext cx="5660849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79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423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Характеристики изображений в линзе: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Действительное или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мнимое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Если в точке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пересекаются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сами преломлённые лучи, то изображение называется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действительным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Если же в точке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пересекаются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сами преломлённые лучи, а 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продолжения, то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изображение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мнимым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Прямое или обратное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Увеличенное, уменьшенное или равное</a:t>
            </a:r>
          </a:p>
        </p:txBody>
      </p:sp>
    </p:spTree>
    <p:extLst>
      <p:ext uri="{BB962C8B-B14F-4D97-AF65-F5344CB8AC3E}">
        <p14:creationId xmlns:p14="http://schemas.microsoft.com/office/powerpoint/2010/main" val="5086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01614" y="0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точки, оси и плоскости линзы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1" name="Text Box 31"/>
              <p:cNvSpPr txBox="1">
                <a:spLocks noChangeArrowheads="1"/>
              </p:cNvSpPr>
              <p:nvPr/>
            </p:nvSpPr>
            <p:spPr bwMode="auto">
              <a:xfrm>
                <a:off x="75185" y="3552509"/>
                <a:ext cx="8895207" cy="315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О – оптический центр линзы (проходя через него луч не преломляется).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AO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A'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– 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главная оптическая ось (проходит через оптический центр линзы, перпендикулярно плоскости линзы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).</a:t>
                </a:r>
                <a:endParaRPr lang="en-US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- главные фокусы линзы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В</a:t>
                </a: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O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</a:t>
                </a: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'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– 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побочная оптическая ось (проходит через оптический центр линзы, не перпендикулярно плоскости линзы).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ru-RU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-фокальные плоскости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506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85" y="3552509"/>
                <a:ext cx="8895207" cy="3157788"/>
              </a:xfrm>
              <a:prstGeom prst="rect">
                <a:avLst/>
              </a:prstGeom>
              <a:blipFill rotWithShape="1">
                <a:blip r:embed="rId2"/>
                <a:stretch>
                  <a:fillRect l="-1027" t="-4633" b="-38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827584" y="2132856"/>
            <a:ext cx="69813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139952" y="1052736"/>
            <a:ext cx="0" cy="108012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39952" y="2060848"/>
            <a:ext cx="0" cy="107173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025" y="1592796"/>
            <a:ext cx="4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60454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83507" y="1604546"/>
            <a:ext cx="629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A'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69835" y="2079363"/>
            <a:ext cx="63897" cy="7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92080" y="2079363"/>
            <a:ext cx="63897" cy="7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11760" y="1537628"/>
                <a:ext cx="830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37628"/>
                <a:ext cx="8307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83629" y="1537628"/>
                <a:ext cx="830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29" y="1537628"/>
                <a:ext cx="8307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2411760" y="908720"/>
            <a:ext cx="3478387" cy="244710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2191" y="64711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90147" y="3052802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В</a:t>
            </a:r>
            <a:r>
              <a:rPr lang="en-US" sz="2800" dirty="0" smtClean="0">
                <a:cs typeface="Times New Roman" pitchFamily="18" charset="0"/>
              </a:rPr>
              <a:t>'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069835" y="764704"/>
            <a:ext cx="0" cy="28113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324028" y="727197"/>
            <a:ext cx="0" cy="28113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01783" y="873153"/>
                <a:ext cx="830777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ru-RU" sz="320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83" y="873153"/>
                <a:ext cx="830777" cy="634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55977" y="2358401"/>
                <a:ext cx="830777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ru-RU" sz="32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77" y="2358401"/>
                <a:ext cx="830777" cy="634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8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10" grpId="0"/>
      <p:bldP spid="11" grpId="0"/>
      <p:bldP spid="12" grpId="0"/>
      <p:bldP spid="13" grpId="0" animBg="1"/>
      <p:bldP spid="48" grpId="0" animBg="1"/>
      <p:bldP spid="14" grpId="0"/>
      <p:bldP spid="50" grpId="0"/>
      <p:bldP spid="17" grpId="0"/>
      <p:bldP spid="1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0"/>
                <a:ext cx="9036496" cy="266429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2. </a:t>
                </a:r>
                <a:r>
                  <a:rPr lang="ru-RU" sz="2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В свободном пространстве переменное электромагнитное поле распространяется в виде электромагнитной волны, у которой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перпендикулярны друг другу и лежат в плоскости, перпендикулярной направлению распространения волны</a:t>
                </a:r>
                <a:r>
                  <a:rPr lang="ru-RU" sz="2800" i="1" dirty="0">
                    <a:latin typeface="Georgia" pitchFamily="18" charset="0"/>
                    <a:cs typeface="Times New Roman" pitchFamily="18" charset="0"/>
                  </a:rPr>
                  <a:t>. </a:t>
                </a:r>
                <a:endParaRPr lang="ru-RU" sz="2800" i="1" dirty="0" smtClean="0"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Таким 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образом, в свободном пространстве электро­магнитная волна является </a:t>
                </a:r>
                <a:r>
                  <a:rPr lang="ru-RU" sz="2800" b="1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поперечной.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0"/>
                <a:ext cx="9036496" cy="2664296"/>
              </a:xfrm>
              <a:blipFill rotWithShape="1">
                <a:blip r:embed="rId2"/>
                <a:stretch>
                  <a:fillRect l="-1147" t="-3432" r="-1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://physics.ru/courses/op25part2/content/chapter2/section/paragraph6/images/2-6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3978"/>
            <a:ext cx="7704856" cy="43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89381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https://www.edumedia-sciences.com/ru/media/222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25549" y="0"/>
            <a:ext cx="766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фокусы линзы 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2556438" y="3645024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2504568" y="3972557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2541401" y="4370412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541401" y="4742208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2504568" y="5035570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V="1">
            <a:off x="3628344" y="3821106"/>
            <a:ext cx="1871538" cy="124653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3609927" y="4054193"/>
            <a:ext cx="1930053" cy="70074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3616463" y="4357357"/>
            <a:ext cx="191267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>
            <a:off x="3620769" y="3971314"/>
            <a:ext cx="1908371" cy="7578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3599087" y="3631969"/>
            <a:ext cx="1930053" cy="139054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0"/>
              <p:cNvSpPr txBox="1">
                <a:spLocks noChangeArrowheads="1"/>
              </p:cNvSpPr>
              <p:nvPr/>
            </p:nvSpPr>
            <p:spPr bwMode="auto">
              <a:xfrm>
                <a:off x="4122672" y="4482861"/>
                <a:ext cx="66992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7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2672" y="4482861"/>
                <a:ext cx="66992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610672" y="2615798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6831" y="2615798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2599" y="5349148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6206" y="799916"/>
                <a:ext cx="8797836" cy="148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2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главные фокусы линзы</a:t>
                </a:r>
              </a:p>
              <a:p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, </a:t>
                </a:r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–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фокусн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ы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е расстояния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MN</a:t>
                </a:r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фокальная плоскость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линзы</a:t>
                </a:r>
                <a:endParaRPr lang="en-US" sz="2800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6" y="799916"/>
                <a:ext cx="8797836" cy="1485407"/>
              </a:xfrm>
              <a:prstGeom prst="rect">
                <a:avLst/>
              </a:prstGeom>
              <a:blipFill rotWithShape="1">
                <a:blip r:embed="rId3"/>
                <a:stretch>
                  <a:fillRect l="-1525" t="-123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210275" y="3903439"/>
            <a:ext cx="4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</a:t>
            </a:r>
            <a:endParaRPr lang="ru-RU" sz="2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4365104"/>
            <a:ext cx="68407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35896" y="3356992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635896" y="4365104"/>
            <a:ext cx="0" cy="9997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4574954" y="4322786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4" grpId="0"/>
      <p:bldP spid="47" grpId="0"/>
      <p:bldP spid="58" grpId="0"/>
      <p:bldP spid="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25549" y="0"/>
            <a:ext cx="766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фокусы линзы 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2556438" y="5080631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2556438" y="4759899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2556438" y="4391449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556438" y="3647806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2556438" y="4043242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V="1">
            <a:off x="3675040" y="2877407"/>
            <a:ext cx="1803487" cy="77039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3675040" y="3678924"/>
            <a:ext cx="1803487" cy="36431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3675040" y="4413689"/>
            <a:ext cx="191267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>
            <a:off x="3644628" y="4778272"/>
            <a:ext cx="1908371" cy="37891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3657666" y="5062086"/>
            <a:ext cx="1820862" cy="75720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0"/>
              <p:cNvSpPr txBox="1">
                <a:spLocks noChangeArrowheads="1"/>
              </p:cNvSpPr>
              <p:nvPr/>
            </p:nvSpPr>
            <p:spPr bwMode="auto">
              <a:xfrm>
                <a:off x="1201847" y="3738011"/>
                <a:ext cx="66992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7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847" y="3738011"/>
                <a:ext cx="66992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610672" y="2615798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4941" y="2619025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1847" y="5458418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754" y="713965"/>
                <a:ext cx="8797836" cy="148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2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главные мнимые фокусы линзы</a:t>
                </a:r>
              </a:p>
              <a:p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, </a:t>
                </a:r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–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фокусн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ы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е расстояния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MN</a:t>
                </a:r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фокальные плоскости линзы</a:t>
                </a:r>
                <a:endParaRPr lang="en-US" sz="2800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4" y="713965"/>
                <a:ext cx="8797836" cy="1485407"/>
              </a:xfrm>
              <a:prstGeom prst="rect">
                <a:avLst/>
              </a:prstGeom>
              <a:blipFill rotWithShape="1">
                <a:blip r:embed="rId3"/>
                <a:stretch>
                  <a:fillRect l="-1525" t="-123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241603" y="3975371"/>
            <a:ext cx="4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</a:t>
            </a:r>
            <a:endParaRPr lang="ru-RU" sz="2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3954" y="4406821"/>
            <a:ext cx="68407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4574954" y="4322786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0"/>
              <p:cNvSpPr txBox="1">
                <a:spLocks noChangeArrowheads="1"/>
              </p:cNvSpPr>
              <p:nvPr/>
            </p:nvSpPr>
            <p:spPr bwMode="auto">
              <a:xfrm>
                <a:off x="4716831" y="4452950"/>
                <a:ext cx="67941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6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831" y="4452950"/>
                <a:ext cx="67941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1871774" y="4305330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907492" y="2612398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568097" y="2426231"/>
                <a:ext cx="7933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ru-RU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097" y="2426231"/>
                <a:ext cx="79335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711088" y="5729926"/>
                <a:ext cx="7352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88" y="5729926"/>
                <a:ext cx="73526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7"/>
          <p:cNvSpPr>
            <a:spLocks noChangeShapeType="1"/>
          </p:cNvSpPr>
          <p:nvPr/>
        </p:nvSpPr>
        <p:spPr bwMode="auto">
          <a:xfrm flipH="1">
            <a:off x="3675040" y="3412569"/>
            <a:ext cx="0" cy="20458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 flipV="1">
            <a:off x="3551215" y="3011006"/>
            <a:ext cx="123825" cy="40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V="1">
            <a:off x="3675040" y="3011006"/>
            <a:ext cx="123825" cy="40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3675040" y="5418615"/>
            <a:ext cx="123825" cy="400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3551215" y="5418615"/>
            <a:ext cx="123825" cy="400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970232" y="3600461"/>
            <a:ext cx="1736136" cy="7226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841272" y="4037829"/>
            <a:ext cx="1771855" cy="33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815641" y="4393956"/>
            <a:ext cx="1897188" cy="413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844177" y="4376749"/>
            <a:ext cx="1733948" cy="6853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4" grpId="0"/>
      <p:bldP spid="47" grpId="0"/>
      <p:bldP spid="58" grpId="0"/>
      <p:bldP spid="61" grpId="0" animBg="1"/>
      <p:bldP spid="66" grpId="0"/>
      <p:bldP spid="70" grpId="0" animBg="1"/>
      <p:bldP spid="20" grpId="0"/>
      <p:bldP spid="7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67"/>
          <p:cNvGrpSpPr>
            <a:grpSpLocks/>
          </p:cNvGrpSpPr>
          <p:nvPr/>
        </p:nvGrpSpPr>
        <p:grpSpPr bwMode="auto">
          <a:xfrm>
            <a:off x="4630889" y="2576361"/>
            <a:ext cx="3887787" cy="3960813"/>
            <a:chOff x="2653" y="1344"/>
            <a:chExt cx="2449" cy="2495"/>
          </a:xfrm>
        </p:grpSpPr>
        <p:sp>
          <p:nvSpPr>
            <p:cNvPr id="51219" name="Line 21"/>
            <p:cNvSpPr>
              <a:spLocks noChangeShapeType="1"/>
            </p:cNvSpPr>
            <p:nvPr/>
          </p:nvSpPr>
          <p:spPr bwMode="auto">
            <a:xfrm flipV="1">
              <a:off x="2782" y="2092"/>
              <a:ext cx="1915" cy="1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20" name="Group 22"/>
            <p:cNvGrpSpPr>
              <a:grpSpLocks/>
            </p:cNvGrpSpPr>
            <p:nvPr/>
          </p:nvGrpSpPr>
          <p:grpSpPr bwMode="auto">
            <a:xfrm flipH="1">
              <a:off x="3712" y="2009"/>
              <a:ext cx="115" cy="1663"/>
              <a:chOff x="1837" y="799"/>
              <a:chExt cx="272" cy="3175"/>
            </a:xfrm>
          </p:grpSpPr>
          <p:sp>
            <p:nvSpPr>
              <p:cNvPr id="51229" name="Line 23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0" cy="23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0" name="Line 24"/>
              <p:cNvSpPr>
                <a:spLocks noChangeShapeType="1"/>
              </p:cNvSpPr>
              <p:nvPr/>
            </p:nvSpPr>
            <p:spPr bwMode="auto">
              <a:xfrm flipV="1">
                <a:off x="1973" y="799"/>
                <a:ext cx="136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1" name="Line 25"/>
              <p:cNvSpPr>
                <a:spLocks noChangeShapeType="1"/>
              </p:cNvSpPr>
              <p:nvPr/>
            </p:nvSpPr>
            <p:spPr bwMode="auto">
              <a:xfrm flipH="1" flipV="1">
                <a:off x="1837" y="799"/>
                <a:ext cx="136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2" name="Line 26"/>
              <p:cNvSpPr>
                <a:spLocks noChangeShapeType="1"/>
              </p:cNvSpPr>
              <p:nvPr/>
            </p:nvSpPr>
            <p:spPr bwMode="auto">
              <a:xfrm flipH="1">
                <a:off x="1837" y="3521"/>
                <a:ext cx="136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3" name="Line 27"/>
              <p:cNvSpPr>
                <a:spLocks noChangeShapeType="1"/>
              </p:cNvSpPr>
              <p:nvPr/>
            </p:nvSpPr>
            <p:spPr bwMode="auto">
              <a:xfrm>
                <a:off x="1973" y="3521"/>
                <a:ext cx="136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1" name="Line 28"/>
            <p:cNvSpPr>
              <a:spLocks noChangeShapeType="1"/>
            </p:cNvSpPr>
            <p:nvPr/>
          </p:nvSpPr>
          <p:spPr bwMode="auto">
            <a:xfrm flipV="1">
              <a:off x="2898" y="2426"/>
              <a:ext cx="871" cy="66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Line 29"/>
            <p:cNvSpPr>
              <a:spLocks noChangeShapeType="1"/>
            </p:cNvSpPr>
            <p:nvPr/>
          </p:nvSpPr>
          <p:spPr bwMode="auto">
            <a:xfrm flipV="1">
              <a:off x="2956" y="3174"/>
              <a:ext cx="813" cy="66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Line 30"/>
            <p:cNvSpPr>
              <a:spLocks noChangeShapeType="1"/>
            </p:cNvSpPr>
            <p:nvPr/>
          </p:nvSpPr>
          <p:spPr bwMode="auto">
            <a:xfrm flipV="1">
              <a:off x="3768" y="1344"/>
              <a:ext cx="871" cy="10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Line 31"/>
            <p:cNvSpPr>
              <a:spLocks noChangeShapeType="1"/>
            </p:cNvSpPr>
            <p:nvPr/>
          </p:nvSpPr>
          <p:spPr bwMode="auto">
            <a:xfrm flipV="1">
              <a:off x="3769" y="2757"/>
              <a:ext cx="1333" cy="41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Line 32"/>
            <p:cNvSpPr>
              <a:spLocks noChangeShapeType="1"/>
            </p:cNvSpPr>
            <p:nvPr/>
          </p:nvSpPr>
          <p:spPr bwMode="auto">
            <a:xfrm flipH="1">
              <a:off x="2956" y="2341"/>
              <a:ext cx="871" cy="10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Line 33"/>
            <p:cNvSpPr>
              <a:spLocks noChangeShapeType="1"/>
            </p:cNvSpPr>
            <p:nvPr/>
          </p:nvSpPr>
          <p:spPr bwMode="auto">
            <a:xfrm flipH="1">
              <a:off x="3015" y="3174"/>
              <a:ext cx="753" cy="24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Text Box 34"/>
            <p:cNvSpPr txBox="1">
              <a:spLocks noChangeArrowheads="1"/>
            </p:cNvSpPr>
            <p:nvPr/>
          </p:nvSpPr>
          <p:spPr bwMode="auto">
            <a:xfrm>
              <a:off x="2653" y="3203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F’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51228" name="Oval 35"/>
            <p:cNvSpPr>
              <a:spLocks noChangeArrowheads="1"/>
            </p:cNvSpPr>
            <p:nvPr/>
          </p:nvSpPr>
          <p:spPr bwMode="auto">
            <a:xfrm>
              <a:off x="2956" y="3340"/>
              <a:ext cx="60" cy="1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55576" y="0"/>
            <a:ext cx="766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Побочные фокусы линзы 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>
            <a:off x="1979712" y="1011355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 flipH="1">
            <a:off x="1874143" y="1011355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56"/>
          <p:cNvSpPr>
            <a:spLocks noChangeShapeType="1"/>
          </p:cNvSpPr>
          <p:nvPr/>
        </p:nvSpPr>
        <p:spPr bwMode="auto">
          <a:xfrm>
            <a:off x="1979712" y="1014300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V="1">
            <a:off x="1979712" y="3521134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 flipH="1" flipV="1">
            <a:off x="1874143" y="3521134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V="1">
            <a:off x="298549" y="928745"/>
            <a:ext cx="4302026" cy="263804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508604" y="1821124"/>
            <a:ext cx="1471613" cy="8651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 flipV="1">
            <a:off x="822929" y="3206426"/>
            <a:ext cx="1157288" cy="720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flipV="1">
            <a:off x="1960526" y="1397059"/>
            <a:ext cx="2416175" cy="431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 flipV="1">
            <a:off x="1980217" y="756178"/>
            <a:ext cx="2396484" cy="24526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Oval 65"/>
          <p:cNvSpPr>
            <a:spLocks noChangeArrowheads="1"/>
          </p:cNvSpPr>
          <p:nvPr/>
        </p:nvSpPr>
        <p:spPr bwMode="auto">
          <a:xfrm>
            <a:off x="3600337" y="1406881"/>
            <a:ext cx="6985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64"/>
              <p:cNvSpPr txBox="1">
                <a:spLocks noChangeArrowheads="1"/>
              </p:cNvSpPr>
              <p:nvPr/>
            </p:nvSpPr>
            <p:spPr bwMode="auto">
              <a:xfrm>
                <a:off x="3117288" y="939859"/>
                <a:ext cx="4540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Arial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′</m:t>
                    </m:r>
                  </m:oMath>
                </a14:m>
                <a:endParaRPr lang="ru-RU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46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288" y="939859"/>
                <a:ext cx="454025" cy="457200"/>
              </a:xfrm>
              <a:prstGeom prst="rect">
                <a:avLst/>
              </a:prstGeom>
              <a:blipFill rotWithShape="1">
                <a:blip r:embed="rId2"/>
                <a:stretch>
                  <a:fillRect l="-20000" t="-9333" r="-2667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52525" y="2564757"/>
            <a:ext cx="4587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635262" y="620688"/>
            <a:ext cx="0" cy="33064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3721868" y="2576361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F</a:t>
            </a:r>
            <a:endParaRPr lang="ru-RU" b="1" dirty="0">
              <a:latin typeface="Arial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200738" y="4952848"/>
            <a:ext cx="4587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173474" y="3208866"/>
            <a:ext cx="0" cy="33064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4739683" y="4476744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F</a:t>
            </a:r>
            <a:endParaRPr 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7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146175" y="2817813"/>
            <a:ext cx="600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253" name="Group 6"/>
          <p:cNvGrpSpPr>
            <a:grpSpLocks/>
          </p:cNvGrpSpPr>
          <p:nvPr/>
        </p:nvGrpSpPr>
        <p:grpSpPr bwMode="auto">
          <a:xfrm>
            <a:off x="3997325" y="1557338"/>
            <a:ext cx="249238" cy="2519362"/>
            <a:chOff x="2426" y="1253"/>
            <a:chExt cx="908" cy="2721"/>
          </a:xfrm>
        </p:grpSpPr>
        <p:sp>
          <p:nvSpPr>
            <p:cNvPr id="53276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7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8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9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0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63713" y="2133600"/>
            <a:ext cx="2374900" cy="0"/>
            <a:chOff x="1111" y="1344"/>
            <a:chExt cx="1496" cy="0"/>
          </a:xfrm>
        </p:grpSpPr>
        <p:sp>
          <p:nvSpPr>
            <p:cNvPr id="53274" name="Line 30"/>
            <p:cNvSpPr>
              <a:spLocks noChangeShapeType="1"/>
            </p:cNvSpPr>
            <p:nvPr/>
          </p:nvSpPr>
          <p:spPr bwMode="auto">
            <a:xfrm>
              <a:off x="1111" y="1344"/>
              <a:ext cx="14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5" name="Line 31"/>
            <p:cNvSpPr>
              <a:spLocks noChangeShapeType="1"/>
            </p:cNvSpPr>
            <p:nvPr/>
          </p:nvSpPr>
          <p:spPr bwMode="auto">
            <a:xfrm>
              <a:off x="1746" y="1344"/>
              <a:ext cx="22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 rot="1222556">
            <a:off x="1249363" y="2843213"/>
            <a:ext cx="2949575" cy="292100"/>
            <a:chOff x="1111" y="1344"/>
            <a:chExt cx="1496" cy="0"/>
          </a:xfrm>
        </p:grpSpPr>
        <p:sp>
          <p:nvSpPr>
            <p:cNvPr id="53272" name="Line 44"/>
            <p:cNvSpPr>
              <a:spLocks noChangeShapeType="1"/>
            </p:cNvSpPr>
            <p:nvPr/>
          </p:nvSpPr>
          <p:spPr bwMode="auto">
            <a:xfrm>
              <a:off x="1111" y="1344"/>
              <a:ext cx="1496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3" name="Line 45"/>
            <p:cNvSpPr>
              <a:spLocks noChangeShapeType="1"/>
            </p:cNvSpPr>
            <p:nvPr/>
          </p:nvSpPr>
          <p:spPr bwMode="auto">
            <a:xfrm>
              <a:off x="1746" y="1344"/>
              <a:ext cx="227" cy="0"/>
            </a:xfrm>
            <a:prstGeom prst="line">
              <a:avLst/>
            </a:prstGeom>
            <a:noFill/>
            <a:ln w="952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 rot="1366774">
            <a:off x="1835150" y="2349500"/>
            <a:ext cx="2376488" cy="292100"/>
            <a:chOff x="1111" y="1344"/>
            <a:chExt cx="1496" cy="0"/>
          </a:xfrm>
        </p:grpSpPr>
        <p:sp>
          <p:nvSpPr>
            <p:cNvPr id="53270" name="Line 47"/>
            <p:cNvSpPr>
              <a:spLocks noChangeShapeType="1"/>
            </p:cNvSpPr>
            <p:nvPr/>
          </p:nvSpPr>
          <p:spPr bwMode="auto">
            <a:xfrm>
              <a:off x="1111" y="1344"/>
              <a:ext cx="14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1" name="Line 48"/>
            <p:cNvSpPr>
              <a:spLocks noChangeShapeType="1"/>
            </p:cNvSpPr>
            <p:nvPr/>
          </p:nvSpPr>
          <p:spPr bwMode="auto">
            <a:xfrm>
              <a:off x="1746" y="1344"/>
              <a:ext cx="22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37" name="Line 49"/>
          <p:cNvSpPr>
            <a:spLocks noChangeShapeType="1"/>
          </p:cNvSpPr>
          <p:nvPr/>
        </p:nvSpPr>
        <p:spPr bwMode="auto">
          <a:xfrm>
            <a:off x="4067175" y="2781300"/>
            <a:ext cx="2305050" cy="1008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>
            <a:off x="4140200" y="3357563"/>
            <a:ext cx="3384550" cy="0"/>
          </a:xfrm>
          <a:prstGeom prst="line">
            <a:avLst/>
          </a:prstGeom>
          <a:noFill/>
          <a:ln w="28575">
            <a:solidFill>
              <a:srgbClr val="29A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4140200" y="2133600"/>
            <a:ext cx="3006725" cy="13668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0" name="Oval 14"/>
          <p:cNvSpPr>
            <a:spLocks noChangeArrowheads="1"/>
          </p:cNvSpPr>
          <p:nvPr/>
        </p:nvSpPr>
        <p:spPr bwMode="auto">
          <a:xfrm>
            <a:off x="5580063" y="2781300"/>
            <a:ext cx="10001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597150" y="2774950"/>
            <a:ext cx="10001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2" name="Oval 12"/>
          <p:cNvSpPr>
            <a:spLocks noChangeArrowheads="1"/>
          </p:cNvSpPr>
          <p:nvPr/>
        </p:nvSpPr>
        <p:spPr bwMode="auto">
          <a:xfrm>
            <a:off x="4097338" y="2774950"/>
            <a:ext cx="47625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7019925" y="35004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2916238" y="1628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5867400" y="3716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1979613" y="14843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7308850" y="28527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29AC00"/>
                </a:solidFill>
                <a:latin typeface="Arial" charset="0"/>
              </a:rPr>
              <a:t>3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1331913" y="23495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29AC00"/>
                </a:solidFill>
                <a:latin typeface="Arial" charset="0"/>
              </a:rPr>
              <a:t>3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1640" y="2190004"/>
            <a:ext cx="37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38" y="2185242"/>
            <a:ext cx="39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550" y="2338862"/>
            <a:ext cx="39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066165"/>
            <a:ext cx="8928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Для построения изображения предмета с помощью линзы используют три основных луча, ход которых после преломления известен: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падающий на линзу параллельно главной оптической оси, после преломления в линзе проходит через фокус.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проходящий через оптический центр линзы, не преломляется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падающий на линзу через фокус,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после преломления в линзе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проходит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параллельно главной оптической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оси.</a:t>
            </a:r>
          </a:p>
        </p:txBody>
      </p:sp>
    </p:spTree>
    <p:extLst>
      <p:ext uri="{BB962C8B-B14F-4D97-AF65-F5344CB8AC3E}">
        <p14:creationId xmlns:p14="http://schemas.microsoft.com/office/powerpoint/2010/main" val="42481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37937" grpId="0" animBg="1"/>
      <p:bldP spid="37938" grpId="0" animBg="1"/>
      <p:bldP spid="37929" grpId="0" animBg="1"/>
      <p:bldP spid="53260" grpId="0" animBg="1"/>
      <p:bldP spid="53261" grpId="0" animBg="1"/>
      <p:bldP spid="53262" grpId="0" animBg="1"/>
      <p:bldP spid="37939" grpId="0"/>
      <p:bldP spid="37940" grpId="0"/>
      <p:bldP spid="37941" grpId="0"/>
      <p:bldP spid="37942" grpId="0"/>
      <p:bldP spid="37943" grpId="0"/>
      <p:bldP spid="37944" grpId="0"/>
      <p:bldP spid="2" grpId="0"/>
      <p:bldP spid="35" grpId="0"/>
      <p:bldP spid="36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3986609" y="1412875"/>
            <a:ext cx="249238" cy="2519363"/>
            <a:chOff x="2426" y="1253"/>
            <a:chExt cx="908" cy="2721"/>
          </a:xfrm>
        </p:grpSpPr>
        <p:sp>
          <p:nvSpPr>
            <p:cNvPr id="54293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276" name="Group 41"/>
          <p:cNvGrpSpPr>
            <a:grpSpLocks/>
          </p:cNvGrpSpPr>
          <p:nvPr/>
        </p:nvGrpSpPr>
        <p:grpSpPr bwMode="auto">
          <a:xfrm>
            <a:off x="323056" y="2636838"/>
            <a:ext cx="8208963" cy="90487"/>
            <a:chOff x="113" y="1679"/>
            <a:chExt cx="5171" cy="57"/>
          </a:xfrm>
        </p:grpSpPr>
        <p:sp>
          <p:nvSpPr>
            <p:cNvPr id="54287" name="Line 5"/>
            <p:cNvSpPr>
              <a:spLocks noChangeShapeType="1"/>
            </p:cNvSpPr>
            <p:nvPr/>
          </p:nvSpPr>
          <p:spPr bwMode="auto">
            <a:xfrm>
              <a:off x="113" y="1706"/>
              <a:ext cx="5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2489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Oval 13"/>
            <p:cNvSpPr>
              <a:spLocks noChangeArrowheads="1"/>
            </p:cNvSpPr>
            <p:nvPr/>
          </p:nvSpPr>
          <p:spPr bwMode="auto">
            <a:xfrm>
              <a:off x="1544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Oval 14"/>
            <p:cNvSpPr>
              <a:spLocks noChangeArrowheads="1"/>
            </p:cNvSpPr>
            <p:nvPr/>
          </p:nvSpPr>
          <p:spPr bwMode="auto">
            <a:xfrm>
              <a:off x="3433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Oval 29"/>
            <p:cNvSpPr>
              <a:spLocks noChangeArrowheads="1"/>
            </p:cNvSpPr>
            <p:nvPr/>
          </p:nvSpPr>
          <p:spPr bwMode="auto">
            <a:xfrm>
              <a:off x="657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Oval 30"/>
            <p:cNvSpPr>
              <a:spLocks noChangeArrowheads="1"/>
            </p:cNvSpPr>
            <p:nvPr/>
          </p:nvSpPr>
          <p:spPr bwMode="auto">
            <a:xfrm>
              <a:off x="4286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277" name="Line 31"/>
          <p:cNvSpPr>
            <a:spLocks noChangeShapeType="1"/>
          </p:cNvSpPr>
          <p:nvPr/>
        </p:nvSpPr>
        <p:spPr bwMode="auto">
          <a:xfrm>
            <a:off x="1692275" y="2205038"/>
            <a:ext cx="0" cy="10080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1258888" y="2133600"/>
            <a:ext cx="7705725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915989" y="1661440"/>
            <a:ext cx="7690925" cy="17341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1254919" y="2205038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854869" y="3213100"/>
            <a:ext cx="3240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4110159" y="1656692"/>
            <a:ext cx="4321175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4067175" y="2205038"/>
            <a:ext cx="5076825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8202758" y="1700213"/>
            <a:ext cx="0" cy="18002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93293" y="4365625"/>
            <a:ext cx="3600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Изображение</a:t>
            </a:r>
            <a:r>
              <a:rPr lang="ru-RU" dirty="0" smtClean="0"/>
              <a:t>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Действительное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Обратное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Увеличенное 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4775"/>
            <a:ext cx="649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Собирающая линза. </a:t>
            </a:r>
            <a:r>
              <a:rPr lang="en-US" sz="2400" dirty="0" smtClean="0"/>
              <a:t>          F &lt; d&lt; 2F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76451" y="2233724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3669" y="2185849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499" y="1656692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96740" y="3492976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8467" y="1065316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0499" y="3199302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111750" y="4365625"/>
            <a:ext cx="3600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Применение: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Проектор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Микроскоп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ru-RU" i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44064" grpId="0" animBg="1"/>
      <p:bldP spid="44065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26" grpId="0"/>
      <p:bldP spid="3" grpId="0"/>
      <p:bldP spid="29" grpId="0"/>
      <p:bldP spid="4" grpId="0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3986609" y="1753832"/>
            <a:ext cx="249238" cy="1820449"/>
            <a:chOff x="2426" y="1253"/>
            <a:chExt cx="908" cy="2721"/>
          </a:xfrm>
        </p:grpSpPr>
        <p:sp>
          <p:nvSpPr>
            <p:cNvPr id="54293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276" name="Group 41"/>
          <p:cNvGrpSpPr>
            <a:grpSpLocks/>
          </p:cNvGrpSpPr>
          <p:nvPr/>
        </p:nvGrpSpPr>
        <p:grpSpPr bwMode="auto">
          <a:xfrm>
            <a:off x="323056" y="2636838"/>
            <a:ext cx="8208963" cy="90487"/>
            <a:chOff x="113" y="1679"/>
            <a:chExt cx="5171" cy="57"/>
          </a:xfrm>
        </p:grpSpPr>
        <p:sp>
          <p:nvSpPr>
            <p:cNvPr id="54287" name="Line 5"/>
            <p:cNvSpPr>
              <a:spLocks noChangeShapeType="1"/>
            </p:cNvSpPr>
            <p:nvPr/>
          </p:nvSpPr>
          <p:spPr bwMode="auto">
            <a:xfrm>
              <a:off x="113" y="1706"/>
              <a:ext cx="5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2489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Oval 13"/>
            <p:cNvSpPr>
              <a:spLocks noChangeArrowheads="1"/>
            </p:cNvSpPr>
            <p:nvPr/>
          </p:nvSpPr>
          <p:spPr bwMode="auto">
            <a:xfrm>
              <a:off x="1544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Oval 14"/>
            <p:cNvSpPr>
              <a:spLocks noChangeArrowheads="1"/>
            </p:cNvSpPr>
            <p:nvPr/>
          </p:nvSpPr>
          <p:spPr bwMode="auto">
            <a:xfrm>
              <a:off x="3433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Oval 29"/>
            <p:cNvSpPr>
              <a:spLocks noChangeArrowheads="1"/>
            </p:cNvSpPr>
            <p:nvPr/>
          </p:nvSpPr>
          <p:spPr bwMode="auto">
            <a:xfrm>
              <a:off x="657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Oval 30"/>
            <p:cNvSpPr>
              <a:spLocks noChangeArrowheads="1"/>
            </p:cNvSpPr>
            <p:nvPr/>
          </p:nvSpPr>
          <p:spPr bwMode="auto">
            <a:xfrm>
              <a:off x="4286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277" name="Line 31"/>
          <p:cNvSpPr>
            <a:spLocks noChangeShapeType="1"/>
          </p:cNvSpPr>
          <p:nvPr/>
        </p:nvSpPr>
        <p:spPr bwMode="auto">
          <a:xfrm flipH="1">
            <a:off x="296238" y="1016331"/>
            <a:ext cx="0" cy="16477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296238" y="1035249"/>
            <a:ext cx="6903492" cy="29201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296238" y="1035248"/>
            <a:ext cx="3814990" cy="1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4103092" y="1040842"/>
            <a:ext cx="2502495" cy="27137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6605587" y="2678905"/>
            <a:ext cx="867" cy="1075681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тонкой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6451" y="2233724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3669" y="2185849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3111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0552" y="3328156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8820" y="2113618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666" y="2789451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94956" y="1065316"/>
            <a:ext cx="16272" cy="33003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2581" y="2197755"/>
            <a:ext cx="39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6272" y="804415"/>
                <a:ext cx="4310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∆АОВ и 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 smtClean="0"/>
                  <a:t>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 −подобны</m:t>
                    </m:r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72" y="804415"/>
                <a:ext cx="431022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2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авая фигурная скобка 10"/>
          <p:cNvSpPr/>
          <p:nvPr/>
        </p:nvSpPr>
        <p:spPr>
          <a:xfrm rot="5400000">
            <a:off x="2075508" y="963027"/>
            <a:ext cx="261610" cy="377728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5252990" y="1630184"/>
            <a:ext cx="261614" cy="245589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22806" y="3005285"/>
            <a:ext cx="63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0515" y="3022201"/>
            <a:ext cx="63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8184" y="1254573"/>
                <a:ext cx="3267211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АВ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В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54573"/>
                <a:ext cx="3267211" cy="1014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48918" y="591351"/>
            <a:ext cx="58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7313" y="3984570"/>
                <a:ext cx="4310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∆КО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 и 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 −подобны</m:t>
                    </m:r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3" y="3984570"/>
                <a:ext cx="431022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22" t="-12000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9862" y="3786669"/>
                <a:ext cx="3267211" cy="9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ОК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В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862" y="3786669"/>
                <a:ext cx="3267211" cy="977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5025" y="4587127"/>
            <a:ext cx="206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ОК= АВ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22806" y="4587127"/>
                <a:ext cx="2875440" cy="9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АВ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В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06" y="4587127"/>
                <a:ext cx="2875440" cy="977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53816" y="4763988"/>
                <a:ext cx="3267211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816" y="4763988"/>
                <a:ext cx="3267211" cy="1014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1777" y="5949280"/>
            <a:ext cx="228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 f – d F =f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9374" y="6010835"/>
            <a:ext cx="299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Разделим на  </a:t>
            </a:r>
            <a:r>
              <a:rPr lang="en-US" sz="2400" i="1" dirty="0" smtClean="0"/>
              <a:t>d f </a:t>
            </a:r>
            <a:r>
              <a:rPr lang="en-US" sz="2400" i="1" dirty="0" err="1" smtClean="0"/>
              <a:t>F</a:t>
            </a:r>
            <a:endParaRPr lang="ru-RU" sz="2400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59161" y="5778496"/>
            <a:ext cx="3277335" cy="9628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17808" y="5689753"/>
                <a:ext cx="3970189" cy="1103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08" y="5689753"/>
                <a:ext cx="3970189" cy="1103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44064" grpId="0" animBg="1"/>
      <p:bldP spid="44066" grpId="0" animBg="1"/>
      <p:bldP spid="44069" grpId="0" animBg="1"/>
      <p:bldP spid="44070" grpId="0" animBg="1"/>
      <p:bldP spid="26" grpId="0"/>
      <p:bldP spid="3" grpId="0"/>
      <p:bldP spid="29" grpId="0"/>
      <p:bldP spid="4" grpId="0"/>
      <p:bldP spid="31" grpId="0"/>
      <p:bldP spid="32" grpId="0"/>
      <p:bldP spid="33" grpId="0"/>
      <p:bldP spid="5" grpId="0"/>
      <p:bldP spid="7" grpId="0"/>
      <p:bldP spid="11" grpId="0" animBg="1"/>
      <p:bldP spid="39" grpId="0" animBg="1"/>
      <p:bldP spid="12" grpId="0"/>
      <p:bldP spid="41" grpId="0"/>
      <p:bldP spid="13" grpId="0"/>
      <p:bldP spid="14" grpId="0"/>
      <p:bldP spid="44" grpId="0"/>
      <p:bldP spid="45" grpId="0"/>
      <p:bldP spid="15" grpId="0"/>
      <p:bldP spid="47" grpId="0"/>
      <p:bldP spid="48" grpId="0"/>
      <p:bldP spid="16" grpId="0"/>
      <p:bldP spid="17" grpId="0"/>
      <p:bldP spid="19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8"/>
          <p:cNvGrpSpPr>
            <a:grpSpLocks/>
          </p:cNvGrpSpPr>
          <p:nvPr/>
        </p:nvGrpSpPr>
        <p:grpSpPr bwMode="auto">
          <a:xfrm>
            <a:off x="539750" y="836613"/>
            <a:ext cx="4543425" cy="2032000"/>
            <a:chOff x="340" y="527"/>
            <a:chExt cx="2862" cy="1280"/>
          </a:xfrm>
        </p:grpSpPr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1610" y="1434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1020" y="1434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>
              <a:off x="340" y="1052"/>
              <a:ext cx="2835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4" name="Group 19"/>
            <p:cNvGrpSpPr>
              <a:grpSpLocks/>
            </p:cNvGrpSpPr>
            <p:nvPr/>
          </p:nvGrpSpPr>
          <p:grpSpPr bwMode="auto">
            <a:xfrm>
              <a:off x="1383" y="527"/>
              <a:ext cx="92" cy="1051"/>
              <a:chOff x="2426" y="1253"/>
              <a:chExt cx="908" cy="2721"/>
            </a:xfrm>
          </p:grpSpPr>
          <p:sp>
            <p:nvSpPr>
              <p:cNvPr id="14369" name="Line 20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0" cy="27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Line 21"/>
              <p:cNvSpPr>
                <a:spLocks noChangeShapeType="1"/>
              </p:cNvSpPr>
              <p:nvPr/>
            </p:nvSpPr>
            <p:spPr bwMode="auto">
              <a:xfrm flipH="1">
                <a:off x="2426" y="1253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Line 22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2" name="Line 23"/>
              <p:cNvSpPr>
                <a:spLocks noChangeShapeType="1"/>
              </p:cNvSpPr>
              <p:nvPr/>
            </p:nvSpPr>
            <p:spPr bwMode="auto">
              <a:xfrm flipH="1" flipV="1">
                <a:off x="2426" y="3521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Line 24"/>
              <p:cNvSpPr>
                <a:spLocks noChangeShapeType="1"/>
              </p:cNvSpPr>
              <p:nvPr/>
            </p:nvSpPr>
            <p:spPr bwMode="auto">
              <a:xfrm flipV="1">
                <a:off x="2880" y="3521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55" name="Oval 25"/>
            <p:cNvSpPr>
              <a:spLocks noChangeArrowheads="1"/>
            </p:cNvSpPr>
            <p:nvPr/>
          </p:nvSpPr>
          <p:spPr bwMode="auto">
            <a:xfrm>
              <a:off x="1430" y="1034"/>
              <a:ext cx="18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Oval 26"/>
            <p:cNvSpPr>
              <a:spLocks noChangeArrowheads="1"/>
            </p:cNvSpPr>
            <p:nvPr/>
          </p:nvSpPr>
          <p:spPr bwMode="auto">
            <a:xfrm>
              <a:off x="876" y="1034"/>
              <a:ext cx="37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Oval 27"/>
            <p:cNvSpPr>
              <a:spLocks noChangeArrowheads="1"/>
            </p:cNvSpPr>
            <p:nvPr/>
          </p:nvSpPr>
          <p:spPr bwMode="auto">
            <a:xfrm>
              <a:off x="1984" y="1034"/>
              <a:ext cx="37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Line 28"/>
            <p:cNvSpPr>
              <a:spLocks noChangeShapeType="1"/>
            </p:cNvSpPr>
            <p:nvPr/>
          </p:nvSpPr>
          <p:spPr bwMode="auto">
            <a:xfrm flipV="1">
              <a:off x="542" y="736"/>
              <a:ext cx="0" cy="30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29"/>
            <p:cNvSpPr>
              <a:spLocks noChangeShapeType="1"/>
            </p:cNvSpPr>
            <p:nvPr/>
          </p:nvSpPr>
          <p:spPr bwMode="auto">
            <a:xfrm>
              <a:off x="409" y="736"/>
              <a:ext cx="1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30"/>
            <p:cNvSpPr>
              <a:spLocks noChangeShapeType="1"/>
            </p:cNvSpPr>
            <p:nvPr/>
          </p:nvSpPr>
          <p:spPr bwMode="auto">
            <a:xfrm>
              <a:off x="1446" y="736"/>
              <a:ext cx="1756" cy="10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31"/>
            <p:cNvSpPr>
              <a:spLocks noChangeShapeType="1"/>
            </p:cNvSpPr>
            <p:nvPr/>
          </p:nvSpPr>
          <p:spPr bwMode="auto">
            <a:xfrm>
              <a:off x="542" y="736"/>
              <a:ext cx="910" cy="8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32"/>
            <p:cNvSpPr>
              <a:spLocks noChangeShapeType="1"/>
            </p:cNvSpPr>
            <p:nvPr/>
          </p:nvSpPr>
          <p:spPr bwMode="auto">
            <a:xfrm>
              <a:off x="1446" y="1548"/>
              <a:ext cx="17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33"/>
            <p:cNvSpPr>
              <a:spLocks noChangeShapeType="1"/>
            </p:cNvSpPr>
            <p:nvPr/>
          </p:nvSpPr>
          <p:spPr bwMode="auto">
            <a:xfrm>
              <a:off x="542" y="736"/>
              <a:ext cx="2554" cy="9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34"/>
            <p:cNvSpPr>
              <a:spLocks noChangeShapeType="1"/>
            </p:cNvSpPr>
            <p:nvPr/>
          </p:nvSpPr>
          <p:spPr bwMode="auto">
            <a:xfrm>
              <a:off x="2852" y="1074"/>
              <a:ext cx="0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35"/>
            <p:cNvSpPr>
              <a:spLocks noChangeShapeType="1"/>
            </p:cNvSpPr>
            <p:nvPr/>
          </p:nvSpPr>
          <p:spPr bwMode="auto">
            <a:xfrm>
              <a:off x="884" y="1071"/>
              <a:ext cx="0" cy="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38"/>
            <p:cNvSpPr>
              <a:spLocks noChangeShapeType="1"/>
            </p:cNvSpPr>
            <p:nvPr/>
          </p:nvSpPr>
          <p:spPr bwMode="auto">
            <a:xfrm>
              <a:off x="2018" y="1071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40"/>
            <p:cNvSpPr>
              <a:spLocks noChangeShapeType="1"/>
            </p:cNvSpPr>
            <p:nvPr/>
          </p:nvSpPr>
          <p:spPr bwMode="auto">
            <a:xfrm>
              <a:off x="884" y="1706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41"/>
            <p:cNvSpPr>
              <a:spLocks noChangeShapeType="1"/>
            </p:cNvSpPr>
            <p:nvPr/>
          </p:nvSpPr>
          <p:spPr bwMode="auto">
            <a:xfrm>
              <a:off x="1474" y="170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3" name="Group 53"/>
          <p:cNvGrpSpPr>
            <a:grpSpLocks/>
          </p:cNvGrpSpPr>
          <p:nvPr/>
        </p:nvGrpSpPr>
        <p:grpSpPr bwMode="auto">
          <a:xfrm>
            <a:off x="395288" y="3068638"/>
            <a:ext cx="4033837" cy="3436937"/>
            <a:chOff x="3061" y="572"/>
            <a:chExt cx="2541" cy="2165"/>
          </a:xfrm>
        </p:grpSpPr>
        <p:sp>
          <p:nvSpPr>
            <p:cNvPr id="14350" name="Text Box 47"/>
            <p:cNvSpPr txBox="1">
              <a:spLocks noChangeArrowheads="1"/>
            </p:cNvSpPr>
            <p:nvPr/>
          </p:nvSpPr>
          <p:spPr bwMode="auto">
            <a:xfrm>
              <a:off x="3061" y="572"/>
              <a:ext cx="25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 dirty="0"/>
                <a:t>Оптическая сила линзы:</a:t>
              </a:r>
            </a:p>
          </p:txBody>
        </p:sp>
        <p:graphicFrame>
          <p:nvGraphicFramePr>
            <p:cNvPr id="14340" name="Object 48"/>
            <p:cNvGraphicFramePr>
              <a:graphicFrameLocks noChangeAspect="1"/>
            </p:cNvGraphicFramePr>
            <p:nvPr/>
          </p:nvGraphicFramePr>
          <p:xfrm>
            <a:off x="3152" y="1026"/>
            <a:ext cx="2358" cy="1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1" name="Формула" r:id="rId3" imgW="1574640" imgH="1143000" progId="Equation.3">
                    <p:embed/>
                  </p:oleObj>
                </mc:Choice>
                <mc:Fallback>
                  <p:oleObj name="Формула" r:id="rId3" imgW="1574640" imgH="1143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026"/>
                          <a:ext cx="2358" cy="17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Group 52"/>
          <p:cNvGrpSpPr>
            <a:grpSpLocks/>
          </p:cNvGrpSpPr>
          <p:nvPr/>
        </p:nvGrpSpPr>
        <p:grpSpPr bwMode="auto">
          <a:xfrm>
            <a:off x="4679950" y="5084763"/>
            <a:ext cx="4464050" cy="1106487"/>
            <a:chOff x="1202" y="3203"/>
            <a:chExt cx="2812" cy="697"/>
          </a:xfrm>
        </p:grpSpPr>
        <p:sp>
          <p:nvSpPr>
            <p:cNvPr id="14348" name="Text Box 49"/>
            <p:cNvSpPr txBox="1">
              <a:spLocks noChangeArrowheads="1"/>
            </p:cNvSpPr>
            <p:nvPr/>
          </p:nvSpPr>
          <p:spPr bwMode="auto">
            <a:xfrm>
              <a:off x="1202" y="3203"/>
              <a:ext cx="2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 dirty="0">
                  <a:cs typeface="Times New Roman" pitchFamily="18" charset="0"/>
                </a:rPr>
                <a:t>D&gt;0 </a:t>
              </a:r>
              <a:r>
                <a:rPr lang="ru-RU" i="1" dirty="0">
                  <a:cs typeface="Times New Roman" pitchFamily="18" charset="0"/>
                </a:rPr>
                <a:t>- линза собирающая</a:t>
              </a:r>
            </a:p>
          </p:txBody>
        </p:sp>
        <p:sp>
          <p:nvSpPr>
            <p:cNvPr id="14349" name="Text Box 50"/>
            <p:cNvSpPr txBox="1">
              <a:spLocks noChangeArrowheads="1"/>
            </p:cNvSpPr>
            <p:nvPr/>
          </p:nvSpPr>
          <p:spPr bwMode="auto">
            <a:xfrm>
              <a:off x="1202" y="3612"/>
              <a:ext cx="26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cs typeface="Times New Roman" pitchFamily="18" charset="0"/>
                </a:rPr>
                <a:t>D&lt;0 </a:t>
              </a:r>
              <a:r>
                <a:rPr lang="ru-RU" i="1">
                  <a:cs typeface="Times New Roman" pitchFamily="18" charset="0"/>
                </a:rPr>
                <a:t>- линза рассеивающая</a:t>
              </a:r>
            </a:p>
          </p:txBody>
        </p:sp>
      </p:grpSp>
      <p:graphicFrame>
        <p:nvGraphicFramePr>
          <p:cNvPr id="14338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2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5" name="Group 56"/>
          <p:cNvGrpSpPr>
            <a:grpSpLocks/>
          </p:cNvGrpSpPr>
          <p:nvPr/>
        </p:nvGrpSpPr>
        <p:grpSpPr bwMode="auto">
          <a:xfrm>
            <a:off x="5435600" y="473076"/>
            <a:ext cx="3240088" cy="1411287"/>
            <a:chOff x="3198" y="981"/>
            <a:chExt cx="2041" cy="889"/>
          </a:xfrm>
        </p:grpSpPr>
        <p:sp>
          <p:nvSpPr>
            <p:cNvPr id="14347" name="Text Box 54"/>
            <p:cNvSpPr txBox="1">
              <a:spLocks noChangeArrowheads="1"/>
            </p:cNvSpPr>
            <p:nvPr/>
          </p:nvSpPr>
          <p:spPr bwMode="auto">
            <a:xfrm>
              <a:off x="3198" y="981"/>
              <a:ext cx="204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latin typeface="Arial" charset="0"/>
                </a:rPr>
                <a:t>F</a:t>
              </a:r>
              <a:r>
                <a:rPr lang="en-US" dirty="0"/>
                <a:t> – </a:t>
              </a:r>
              <a:r>
                <a:rPr lang="ru-RU" dirty="0"/>
                <a:t>фокусное расстояние линзы</a:t>
              </a:r>
            </a:p>
          </p:txBody>
        </p:sp>
        <p:graphicFrame>
          <p:nvGraphicFramePr>
            <p:cNvPr id="14339" name="Object 55"/>
            <p:cNvGraphicFramePr>
              <a:graphicFrameLocks noChangeAspect="1"/>
            </p:cNvGraphicFramePr>
            <p:nvPr/>
          </p:nvGraphicFramePr>
          <p:xfrm>
            <a:off x="3560" y="1525"/>
            <a:ext cx="79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3" name="Формула" r:id="rId7" imgW="495000" imgH="215640" progId="Equation.3">
                    <p:embed/>
                  </p:oleObj>
                </mc:Choice>
                <mc:Fallback>
                  <p:oleObj name="Формула" r:id="rId7" imgW="495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1525"/>
                          <a:ext cx="79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53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Линзы </a:t>
            </a:r>
          </a:p>
        </p:txBody>
      </p:sp>
      <p:grpSp>
        <p:nvGrpSpPr>
          <p:cNvPr id="15369" name="Group 49"/>
          <p:cNvGrpSpPr>
            <a:grpSpLocks/>
          </p:cNvGrpSpPr>
          <p:nvPr/>
        </p:nvGrpSpPr>
        <p:grpSpPr bwMode="auto">
          <a:xfrm>
            <a:off x="0" y="836613"/>
            <a:ext cx="4608513" cy="2547937"/>
            <a:chOff x="204" y="709"/>
            <a:chExt cx="3201" cy="1879"/>
          </a:xfrm>
        </p:grpSpPr>
        <p:sp>
          <p:nvSpPr>
            <p:cNvPr id="15380" name="Line 39"/>
            <p:cNvSpPr>
              <a:spLocks noChangeShapeType="1"/>
            </p:cNvSpPr>
            <p:nvPr/>
          </p:nvSpPr>
          <p:spPr bwMode="auto">
            <a:xfrm>
              <a:off x="3016" y="184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655" y="1797"/>
              <a:ext cx="2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82" name="Text Box 19"/>
            <p:cNvSpPr txBox="1">
              <a:spLocks noChangeArrowheads="1"/>
            </p:cNvSpPr>
            <p:nvPr/>
          </p:nvSpPr>
          <p:spPr bwMode="auto">
            <a:xfrm>
              <a:off x="975" y="1797"/>
              <a:ext cx="2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grpSp>
          <p:nvGrpSpPr>
            <p:cNvPr id="15383" name="Group 35"/>
            <p:cNvGrpSpPr>
              <a:grpSpLocks/>
            </p:cNvGrpSpPr>
            <p:nvPr/>
          </p:nvGrpSpPr>
          <p:grpSpPr bwMode="auto">
            <a:xfrm>
              <a:off x="249" y="709"/>
              <a:ext cx="3156" cy="1441"/>
              <a:chOff x="722" y="900"/>
              <a:chExt cx="3337" cy="1305"/>
            </a:xfrm>
          </p:grpSpPr>
          <p:sp>
            <p:nvSpPr>
              <p:cNvPr id="15396" name="Line 3"/>
              <p:cNvSpPr>
                <a:spLocks noChangeShapeType="1"/>
              </p:cNvSpPr>
              <p:nvPr/>
            </p:nvSpPr>
            <p:spPr bwMode="auto">
              <a:xfrm>
                <a:off x="722" y="1457"/>
                <a:ext cx="3306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97" name="Group 4"/>
              <p:cNvGrpSpPr>
                <a:grpSpLocks/>
              </p:cNvGrpSpPr>
              <p:nvPr/>
            </p:nvGrpSpPr>
            <p:grpSpPr bwMode="auto">
              <a:xfrm>
                <a:off x="1950" y="900"/>
                <a:ext cx="107" cy="1114"/>
                <a:chOff x="2426" y="1253"/>
                <a:chExt cx="908" cy="2721"/>
              </a:xfrm>
            </p:grpSpPr>
            <p:sp>
              <p:nvSpPr>
                <p:cNvPr id="15408" name="Line 5"/>
                <p:cNvSpPr>
                  <a:spLocks noChangeShapeType="1"/>
                </p:cNvSpPr>
                <p:nvPr/>
              </p:nvSpPr>
              <p:spPr bwMode="auto">
                <a:xfrm>
                  <a:off x="2880" y="1253"/>
                  <a:ext cx="0" cy="272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426" y="1253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Line 7"/>
                <p:cNvSpPr>
                  <a:spLocks noChangeShapeType="1"/>
                </p:cNvSpPr>
                <p:nvPr/>
              </p:nvSpPr>
              <p:spPr bwMode="auto">
                <a:xfrm>
                  <a:off x="2880" y="1253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1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3521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80" y="3521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98" name="Oval 10"/>
              <p:cNvSpPr>
                <a:spLocks noChangeArrowheads="1"/>
              </p:cNvSpPr>
              <p:nvPr/>
            </p:nvSpPr>
            <p:spPr bwMode="auto">
              <a:xfrm>
                <a:off x="1993" y="1438"/>
                <a:ext cx="21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9" name="Oval 11"/>
              <p:cNvSpPr>
                <a:spLocks noChangeArrowheads="1"/>
              </p:cNvSpPr>
              <p:nvPr/>
            </p:nvSpPr>
            <p:spPr bwMode="auto">
              <a:xfrm>
                <a:off x="1347" y="1438"/>
                <a:ext cx="43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0" name="Oval 12"/>
              <p:cNvSpPr>
                <a:spLocks noChangeArrowheads="1"/>
              </p:cNvSpPr>
              <p:nvPr/>
            </p:nvSpPr>
            <p:spPr bwMode="auto">
              <a:xfrm>
                <a:off x="2639" y="1438"/>
                <a:ext cx="43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1" name="Line 27"/>
              <p:cNvSpPr>
                <a:spLocks noChangeShapeType="1"/>
              </p:cNvSpPr>
              <p:nvPr/>
            </p:nvSpPr>
            <p:spPr bwMode="auto">
              <a:xfrm flipV="1">
                <a:off x="957" y="1122"/>
                <a:ext cx="0" cy="31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" name="Line 28"/>
              <p:cNvSpPr>
                <a:spLocks noChangeShapeType="1"/>
              </p:cNvSpPr>
              <p:nvPr/>
            </p:nvSpPr>
            <p:spPr bwMode="auto">
              <a:xfrm>
                <a:off x="802" y="1122"/>
                <a:ext cx="1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Line 29"/>
              <p:cNvSpPr>
                <a:spLocks noChangeShapeType="1"/>
              </p:cNvSpPr>
              <p:nvPr/>
            </p:nvSpPr>
            <p:spPr bwMode="auto">
              <a:xfrm>
                <a:off x="2012" y="1122"/>
                <a:ext cx="2047" cy="10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Line 30"/>
              <p:cNvSpPr>
                <a:spLocks noChangeShapeType="1"/>
              </p:cNvSpPr>
              <p:nvPr/>
            </p:nvSpPr>
            <p:spPr bwMode="auto">
              <a:xfrm>
                <a:off x="957" y="1122"/>
                <a:ext cx="1061" cy="8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Line 31"/>
              <p:cNvSpPr>
                <a:spLocks noChangeShapeType="1"/>
              </p:cNvSpPr>
              <p:nvPr/>
            </p:nvSpPr>
            <p:spPr bwMode="auto">
              <a:xfrm>
                <a:off x="2012" y="1982"/>
                <a:ext cx="20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Line 32"/>
              <p:cNvSpPr>
                <a:spLocks noChangeShapeType="1"/>
              </p:cNvSpPr>
              <p:nvPr/>
            </p:nvSpPr>
            <p:spPr bwMode="auto">
              <a:xfrm>
                <a:off x="957" y="1122"/>
                <a:ext cx="2978" cy="9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Line 33"/>
              <p:cNvSpPr>
                <a:spLocks noChangeShapeType="1"/>
              </p:cNvSpPr>
              <p:nvPr/>
            </p:nvSpPr>
            <p:spPr bwMode="auto">
              <a:xfrm>
                <a:off x="3651" y="1480"/>
                <a:ext cx="0" cy="50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4" name="Line 36"/>
            <p:cNvSpPr>
              <a:spLocks noChangeShapeType="1"/>
            </p:cNvSpPr>
            <p:nvPr/>
          </p:nvSpPr>
          <p:spPr bwMode="auto">
            <a:xfrm>
              <a:off x="839" y="1298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Line 37"/>
            <p:cNvSpPr>
              <a:spLocks noChangeShapeType="1"/>
            </p:cNvSpPr>
            <p:nvPr/>
          </p:nvSpPr>
          <p:spPr bwMode="auto">
            <a:xfrm>
              <a:off x="1474" y="188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Line 38"/>
            <p:cNvSpPr>
              <a:spLocks noChangeShapeType="1"/>
            </p:cNvSpPr>
            <p:nvPr/>
          </p:nvSpPr>
          <p:spPr bwMode="auto">
            <a:xfrm>
              <a:off x="476" y="1207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Line 40"/>
            <p:cNvSpPr>
              <a:spLocks noChangeShapeType="1"/>
            </p:cNvSpPr>
            <p:nvPr/>
          </p:nvSpPr>
          <p:spPr bwMode="auto">
            <a:xfrm>
              <a:off x="206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41"/>
            <p:cNvSpPr>
              <a:spLocks noChangeShapeType="1"/>
            </p:cNvSpPr>
            <p:nvPr/>
          </p:nvSpPr>
          <p:spPr bwMode="auto">
            <a:xfrm>
              <a:off x="476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Line 42"/>
            <p:cNvSpPr>
              <a:spLocks noChangeShapeType="1"/>
            </p:cNvSpPr>
            <p:nvPr/>
          </p:nvSpPr>
          <p:spPr bwMode="auto">
            <a:xfrm>
              <a:off x="839" y="206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Line 43"/>
            <p:cNvSpPr>
              <a:spLocks noChangeShapeType="1"/>
            </p:cNvSpPr>
            <p:nvPr/>
          </p:nvSpPr>
          <p:spPr bwMode="auto">
            <a:xfrm>
              <a:off x="1474" y="206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Line 44"/>
            <p:cNvSpPr>
              <a:spLocks noChangeShapeType="1"/>
            </p:cNvSpPr>
            <p:nvPr/>
          </p:nvSpPr>
          <p:spPr bwMode="auto">
            <a:xfrm>
              <a:off x="1474" y="252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Text Box 45"/>
            <p:cNvSpPr txBox="1">
              <a:spLocks noChangeArrowheads="1"/>
            </p:cNvSpPr>
            <p:nvPr/>
          </p:nvSpPr>
          <p:spPr bwMode="auto">
            <a:xfrm>
              <a:off x="839" y="2205"/>
              <a:ext cx="27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d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93" name="Text Box 46"/>
            <p:cNvSpPr txBox="1">
              <a:spLocks noChangeArrowheads="1"/>
            </p:cNvSpPr>
            <p:nvPr/>
          </p:nvSpPr>
          <p:spPr bwMode="auto">
            <a:xfrm>
              <a:off x="2109" y="2205"/>
              <a:ext cx="211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94" name="Text Box 47"/>
            <p:cNvSpPr txBox="1">
              <a:spLocks noChangeArrowheads="1"/>
            </p:cNvSpPr>
            <p:nvPr/>
          </p:nvSpPr>
          <p:spPr bwMode="auto">
            <a:xfrm>
              <a:off x="204" y="981"/>
              <a:ext cx="2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95" name="Text Box 48"/>
            <p:cNvSpPr txBox="1">
              <a:spLocks noChangeArrowheads="1"/>
            </p:cNvSpPr>
            <p:nvPr/>
          </p:nvSpPr>
          <p:spPr bwMode="auto">
            <a:xfrm>
              <a:off x="3016" y="1434"/>
              <a:ext cx="30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</p:grpSp>
      <p:grpSp>
        <p:nvGrpSpPr>
          <p:cNvPr id="15370" name="Group 66"/>
          <p:cNvGrpSpPr>
            <a:grpSpLocks/>
          </p:cNvGrpSpPr>
          <p:nvPr/>
        </p:nvGrpSpPr>
        <p:grpSpPr bwMode="auto">
          <a:xfrm>
            <a:off x="5292725" y="981075"/>
            <a:ext cx="3851275" cy="1608138"/>
            <a:chOff x="3334" y="618"/>
            <a:chExt cx="2426" cy="1013"/>
          </a:xfrm>
        </p:grpSpPr>
        <p:graphicFrame>
          <p:nvGraphicFramePr>
            <p:cNvPr id="15367" name="Object 50"/>
            <p:cNvGraphicFramePr>
              <a:graphicFrameLocks noChangeAspect="1"/>
            </p:cNvGraphicFramePr>
            <p:nvPr/>
          </p:nvGraphicFramePr>
          <p:xfrm>
            <a:off x="3697" y="844"/>
            <a:ext cx="1412" cy="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1" name="Формула" r:id="rId3" imgW="723600" imgH="419040" progId="Equation.3">
                    <p:embed/>
                  </p:oleObj>
                </mc:Choice>
                <mc:Fallback>
                  <p:oleObj name="Формула" r:id="rId3" imgW="723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7" y="844"/>
                          <a:ext cx="1412" cy="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9" name="Text Box 51"/>
            <p:cNvSpPr txBox="1">
              <a:spLocks noChangeArrowheads="1"/>
            </p:cNvSpPr>
            <p:nvPr/>
          </p:nvSpPr>
          <p:spPr bwMode="auto">
            <a:xfrm>
              <a:off x="3334" y="618"/>
              <a:ext cx="2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Формула тонкой линзы:</a:t>
              </a:r>
            </a:p>
          </p:txBody>
        </p:sp>
      </p:grpSp>
      <p:grpSp>
        <p:nvGrpSpPr>
          <p:cNvPr id="15371" name="Group 55"/>
          <p:cNvGrpSpPr>
            <a:grpSpLocks/>
          </p:cNvGrpSpPr>
          <p:nvPr/>
        </p:nvGrpSpPr>
        <p:grpSpPr bwMode="auto">
          <a:xfrm>
            <a:off x="250825" y="4005263"/>
            <a:ext cx="3168650" cy="1728787"/>
            <a:chOff x="3515" y="2115"/>
            <a:chExt cx="1996" cy="1089"/>
          </a:xfrm>
        </p:grpSpPr>
        <p:sp>
          <p:nvSpPr>
            <p:cNvPr id="15378" name="Text Box 53"/>
            <p:cNvSpPr txBox="1">
              <a:spLocks noChangeArrowheads="1"/>
            </p:cNvSpPr>
            <p:nvPr/>
          </p:nvSpPr>
          <p:spPr bwMode="auto">
            <a:xfrm>
              <a:off x="3515" y="2115"/>
              <a:ext cx="19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Увеличение линзы:</a:t>
              </a:r>
            </a:p>
          </p:txBody>
        </p:sp>
        <p:graphicFrame>
          <p:nvGraphicFramePr>
            <p:cNvPr id="15366" name="Object 54"/>
            <p:cNvGraphicFramePr>
              <a:graphicFrameLocks noChangeAspect="1"/>
            </p:cNvGraphicFramePr>
            <p:nvPr/>
          </p:nvGraphicFramePr>
          <p:xfrm>
            <a:off x="3651" y="2478"/>
            <a:ext cx="1406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2" name="Формула" r:id="rId5" imgW="761760" imgH="393480" progId="Equation.3">
                    <p:embed/>
                  </p:oleObj>
                </mc:Choice>
                <mc:Fallback>
                  <p:oleObj name="Формула" r:id="rId5" imgW="761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478"/>
                          <a:ext cx="1406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2" name="Group 65"/>
          <p:cNvGrpSpPr>
            <a:grpSpLocks/>
          </p:cNvGrpSpPr>
          <p:nvPr/>
        </p:nvGrpSpPr>
        <p:grpSpPr bwMode="auto">
          <a:xfrm>
            <a:off x="4572000" y="2781300"/>
            <a:ext cx="5149850" cy="3287713"/>
            <a:chOff x="2358" y="2069"/>
            <a:chExt cx="3244" cy="2071"/>
          </a:xfrm>
        </p:grpSpPr>
        <p:sp>
          <p:nvSpPr>
            <p:cNvPr id="15374" name="Text Box 56"/>
            <p:cNvSpPr txBox="1">
              <a:spLocks noChangeArrowheads="1"/>
            </p:cNvSpPr>
            <p:nvPr/>
          </p:nvSpPr>
          <p:spPr bwMode="auto">
            <a:xfrm>
              <a:off x="2993" y="2160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линза собирающая</a:t>
              </a:r>
            </a:p>
          </p:txBody>
        </p:sp>
        <p:sp>
          <p:nvSpPr>
            <p:cNvPr id="15375" name="Text Box 57"/>
            <p:cNvSpPr txBox="1">
              <a:spLocks noChangeArrowheads="1"/>
            </p:cNvSpPr>
            <p:nvPr/>
          </p:nvSpPr>
          <p:spPr bwMode="auto">
            <a:xfrm>
              <a:off x="2993" y="2613"/>
              <a:ext cx="2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линза рассеивающая</a:t>
              </a:r>
            </a:p>
          </p:txBody>
        </p:sp>
        <p:sp>
          <p:nvSpPr>
            <p:cNvPr id="15376" name="Text Box 58"/>
            <p:cNvSpPr txBox="1">
              <a:spLocks noChangeArrowheads="1"/>
            </p:cNvSpPr>
            <p:nvPr/>
          </p:nvSpPr>
          <p:spPr bwMode="auto">
            <a:xfrm>
              <a:off x="2993" y="3112"/>
              <a:ext cx="260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изображение действительное</a:t>
              </a:r>
            </a:p>
          </p:txBody>
        </p:sp>
        <p:sp>
          <p:nvSpPr>
            <p:cNvPr id="15377" name="Text Box 59"/>
            <p:cNvSpPr txBox="1">
              <a:spLocks noChangeArrowheads="1"/>
            </p:cNvSpPr>
            <p:nvPr/>
          </p:nvSpPr>
          <p:spPr bwMode="auto">
            <a:xfrm>
              <a:off x="2993" y="3657"/>
              <a:ext cx="2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изображение мнимое</a:t>
              </a:r>
            </a:p>
          </p:txBody>
        </p:sp>
        <p:graphicFrame>
          <p:nvGraphicFramePr>
            <p:cNvPr id="15362" name="Object 60"/>
            <p:cNvGraphicFramePr>
              <a:graphicFrameLocks noChangeAspect="1"/>
            </p:cNvGraphicFramePr>
            <p:nvPr/>
          </p:nvGraphicFramePr>
          <p:xfrm>
            <a:off x="2358" y="2069"/>
            <a:ext cx="54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3" name="Формула" r:id="rId7" imgW="419040" imgH="393480" progId="Equation.3">
                    <p:embed/>
                  </p:oleObj>
                </mc:Choice>
                <mc:Fallback>
                  <p:oleObj name="Формула" r:id="rId7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2069"/>
                          <a:ext cx="54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61"/>
            <p:cNvGraphicFramePr>
              <a:graphicFrameLocks noChangeAspect="1"/>
            </p:cNvGraphicFramePr>
            <p:nvPr/>
          </p:nvGraphicFramePr>
          <p:xfrm>
            <a:off x="2366" y="2568"/>
            <a:ext cx="529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4" name="Формула" r:id="rId9" imgW="406080" imgH="393480" progId="Equation.3">
                    <p:embed/>
                  </p:oleObj>
                </mc:Choice>
                <mc:Fallback>
                  <p:oleObj name="Формула" r:id="rId9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" y="2568"/>
                          <a:ext cx="529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62"/>
            <p:cNvGraphicFramePr>
              <a:graphicFrameLocks noChangeAspect="1"/>
            </p:cNvGraphicFramePr>
            <p:nvPr/>
          </p:nvGraphicFramePr>
          <p:xfrm>
            <a:off x="2358" y="3051"/>
            <a:ext cx="529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5" name="Формула" r:id="rId11" imgW="406080" imgH="419040" progId="Equation.3">
                    <p:embed/>
                  </p:oleObj>
                </mc:Choice>
                <mc:Fallback>
                  <p:oleObj name="Формула" r:id="rId11" imgW="4060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3051"/>
                          <a:ext cx="529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63"/>
            <p:cNvGraphicFramePr>
              <a:graphicFrameLocks noChangeAspect="1"/>
            </p:cNvGraphicFramePr>
            <p:nvPr/>
          </p:nvGraphicFramePr>
          <p:xfrm>
            <a:off x="2358" y="3595"/>
            <a:ext cx="529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" name="Формула" r:id="rId13" imgW="406080" imgH="419040" progId="Equation.3">
                    <p:embed/>
                  </p:oleObj>
                </mc:Choice>
                <mc:Fallback>
                  <p:oleObj name="Формула" r:id="rId13" imgW="4060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3595"/>
                          <a:ext cx="529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28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4" y="1484784"/>
            <a:ext cx="86855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s://upload.wikimedia.org/wikipedia/commons/thumb/3/30/Myopia.svg/1000px-Myop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3439"/>
            <a:ext cx="7425571" cy="59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704" y="133964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1. Близорукость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akeagif.com/media/10-29-2017/6n5RQ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8" y="260648"/>
            <a:ext cx="84185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1" y="4514757"/>
            <a:ext cx="1836294" cy="4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69946" y="2348880"/>
                <a:ext cx="972108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4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46" y="2348880"/>
                <a:ext cx="972108" cy="9206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9148" y="4988639"/>
                <a:ext cx="972108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ru-RU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48" y="4988639"/>
                <a:ext cx="972108" cy="9206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7281932" y="4137302"/>
            <a:ext cx="1656184" cy="500155"/>
          </a:xfrm>
          <a:prstGeom prst="straightConnector1">
            <a:avLst/>
          </a:prstGeom>
          <a:ln w="76200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07661" y="4751698"/>
                <a:ext cx="792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400" i="1" smtClean="0">
                              <a:solidFill>
                                <a:srgbClr val="007A37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7A37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4400" dirty="0">
                  <a:solidFill>
                    <a:srgbClr val="007A37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61" y="4751698"/>
                <a:ext cx="792088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2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04" y="133964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2. Дальнозоркость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6322" name="Picture 2" descr="http://academzdrav.kz/wp-content/uploads/2017/12/wikipedia-commons-1-1d.hypermetropia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888432" cy="52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7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электромагнитных волн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7" y="548680"/>
            <a:ext cx="9095748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2595" y="3607296"/>
            <a:ext cx="7532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Низкочастотные ЭМВ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         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Радиоволны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-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Инфракрасное излучение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-           780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&lt; λ &lt; 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Видимый свет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         380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&lt; λ &lt; 780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Ультрафиолетовое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излучение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           10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&lt; λ &lt; 380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Рентгеновское излучение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             5 пм &lt; λ &lt; 10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Гамма-излучение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               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λ &lt; 5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пм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547664" y="3610264"/>
            <a:ext cx="360040" cy="1405880"/>
          </a:xfrm>
          <a:prstGeom prst="lef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547665" y="5254549"/>
            <a:ext cx="360040" cy="1104750"/>
          </a:xfrm>
          <a:prstGeom prst="lef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8923049">
            <a:off x="-106623" y="4192087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Неионизирующее излучение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923049">
            <a:off x="-106623" y="5656354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онизирующее излучение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86624"/>
            <a:ext cx="8894015" cy="34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Скорость распространения в вакууме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3" descr="Розовая тисненая бумага"/>
          <p:cNvGraphicFramePr>
            <a:graphicFrameLocks noChangeAspect="1"/>
          </p:cNvGraphicFramePr>
          <p:nvPr/>
        </p:nvGraphicFramePr>
        <p:xfrm>
          <a:off x="914400" y="3048000"/>
          <a:ext cx="75025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Формула" r:id="rId3" imgW="901309" imgH="203112" progId="Equation.3">
                  <p:embed/>
                </p:oleObj>
              </mc:Choice>
              <mc:Fallback>
                <p:oleObj name="Формула" r:id="rId3" imgW="90130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7502525" cy="16764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21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Свойства электромагнитных волн: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скорость распространения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длина волны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отражение </a:t>
            </a:r>
            <a:r>
              <a:rPr lang="ru-RU" sz="2000" dirty="0" smtClean="0"/>
              <a:t>металлом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поглощение диэлектриком, преломление </a:t>
            </a:r>
            <a:r>
              <a:rPr lang="ru-RU" sz="2000" dirty="0" smtClean="0"/>
              <a:t>на границе диэлектриков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интерференция, дифракция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давление на проводящие поверхности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" descr="Букет"/>
          <p:cNvGraphicFramePr>
            <a:graphicFrameLocks noChangeAspect="1"/>
          </p:cNvGraphicFramePr>
          <p:nvPr/>
        </p:nvGraphicFramePr>
        <p:xfrm>
          <a:off x="5791200" y="1571625"/>
          <a:ext cx="3162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Формула" r:id="rId3" imgW="1752600" imgH="457200" progId="Equation.3">
                  <p:embed/>
                </p:oleObj>
              </mc:Choice>
              <mc:Fallback>
                <p:oleObj name="Формула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71625"/>
                        <a:ext cx="3162300" cy="8255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3" descr="Букет"/>
          <p:cNvGraphicFramePr>
            <a:graphicFrameLocks noChangeAspect="1"/>
          </p:cNvGraphicFramePr>
          <p:nvPr/>
        </p:nvGraphicFramePr>
        <p:xfrm>
          <a:off x="3143250" y="2214563"/>
          <a:ext cx="1533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Формула" r:id="rId6" imgW="837836" imgH="393529" progId="Equation.3">
                  <p:embed/>
                </p:oleObj>
              </mc:Choice>
              <mc:Fallback>
                <p:oleObj name="Формула" r:id="rId6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214563"/>
                        <a:ext cx="1533525" cy="71437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5" descr="Буке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491969"/>
              </p:ext>
            </p:extLst>
          </p:nvPr>
        </p:nvGraphicFramePr>
        <p:xfrm>
          <a:off x="5364088" y="4221088"/>
          <a:ext cx="15525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Формула" r:id="rId8" imgW="939392" imgH="393529" progId="Equation.3">
                  <p:embed/>
                </p:oleObj>
              </mc:Choice>
              <mc:Fallback>
                <p:oleObj name="Формула" r:id="rId8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221088"/>
                        <a:ext cx="1552575" cy="64293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5" name="Object 5" descr="Букет"/>
          <p:cNvGraphicFramePr>
            <a:graphicFrameLocks noChangeAspect="1"/>
          </p:cNvGraphicFramePr>
          <p:nvPr/>
        </p:nvGraphicFramePr>
        <p:xfrm>
          <a:off x="5867400" y="5410200"/>
          <a:ext cx="2295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Формула" r:id="rId10" imgW="1091726" imgH="406224" progId="Equation.3">
                  <p:embed/>
                </p:oleObj>
              </mc:Choice>
              <mc:Fallback>
                <p:oleObj name="Формула" r:id="rId10" imgW="1091726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295525" cy="8382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92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1931</Words>
  <Application>Microsoft Office PowerPoint</Application>
  <PresentationFormat>Экран (4:3)</PresentationFormat>
  <Paragraphs>339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Формула</vt:lpstr>
      <vt:lpstr>Геометрическая оптика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электромагнитных волн</vt:lpstr>
      <vt:lpstr>Презентация PowerPoint</vt:lpstr>
      <vt:lpstr>Скорость распространения в вакууме</vt:lpstr>
      <vt:lpstr> Свойства электромагнитных волн: </vt:lpstr>
      <vt:lpstr>Презентация PowerPoint</vt:lpstr>
      <vt:lpstr>Презентация PowerPoint</vt:lpstr>
      <vt:lpstr>ЦВЕТ СВЕТА</vt:lpstr>
      <vt:lpstr>Презентация PowerPoint</vt:lpstr>
      <vt:lpstr>Геометрическая оптика(оптика луча) </vt:lpstr>
      <vt:lpstr>Геометрическая оптика(оптика луча) </vt:lpstr>
      <vt:lpstr>Принцип Ферма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112</cp:lastModifiedBy>
  <cp:revision>294</cp:revision>
  <dcterms:created xsi:type="dcterms:W3CDTF">2015-12-10T04:51:46Z</dcterms:created>
  <dcterms:modified xsi:type="dcterms:W3CDTF">2022-04-04T12:03:36Z</dcterms:modified>
</cp:coreProperties>
</file>